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95"/>
  </p:notesMasterIdLst>
  <p:handoutMasterIdLst>
    <p:handoutMasterId r:id="rId96"/>
  </p:handoutMasterIdLst>
  <p:sldIdLst>
    <p:sldId id="256" r:id="rId2"/>
    <p:sldId id="331" r:id="rId3"/>
    <p:sldId id="332" r:id="rId4"/>
    <p:sldId id="367" r:id="rId5"/>
    <p:sldId id="369" r:id="rId6"/>
    <p:sldId id="370" r:id="rId7"/>
    <p:sldId id="371" r:id="rId8"/>
    <p:sldId id="372" r:id="rId9"/>
    <p:sldId id="374" r:id="rId10"/>
    <p:sldId id="333" r:id="rId11"/>
    <p:sldId id="334" r:id="rId12"/>
    <p:sldId id="375" r:id="rId13"/>
    <p:sldId id="387" r:id="rId14"/>
    <p:sldId id="366" r:id="rId15"/>
    <p:sldId id="368" r:id="rId16"/>
    <p:sldId id="376" r:id="rId17"/>
    <p:sldId id="335" r:id="rId18"/>
    <p:sldId id="336" r:id="rId19"/>
    <p:sldId id="377" r:id="rId20"/>
    <p:sldId id="337" r:id="rId21"/>
    <p:sldId id="338" r:id="rId22"/>
    <p:sldId id="339" r:id="rId23"/>
    <p:sldId id="340" r:id="rId24"/>
    <p:sldId id="405" r:id="rId25"/>
    <p:sldId id="341" r:id="rId26"/>
    <p:sldId id="342" r:id="rId27"/>
    <p:sldId id="343" r:id="rId28"/>
    <p:sldId id="344" r:id="rId29"/>
    <p:sldId id="345" r:id="rId30"/>
    <p:sldId id="378" r:id="rId31"/>
    <p:sldId id="346" r:id="rId32"/>
    <p:sldId id="347" r:id="rId33"/>
    <p:sldId id="348" r:id="rId34"/>
    <p:sldId id="349" r:id="rId35"/>
    <p:sldId id="379" r:id="rId36"/>
    <p:sldId id="380" r:id="rId37"/>
    <p:sldId id="388" r:id="rId38"/>
    <p:sldId id="389" r:id="rId39"/>
    <p:sldId id="351" r:id="rId40"/>
    <p:sldId id="402" r:id="rId41"/>
    <p:sldId id="318" r:id="rId42"/>
    <p:sldId id="312" r:id="rId43"/>
    <p:sldId id="283" r:id="rId44"/>
    <p:sldId id="393" r:id="rId45"/>
    <p:sldId id="322" r:id="rId46"/>
    <p:sldId id="323" r:id="rId47"/>
    <p:sldId id="406" r:id="rId48"/>
    <p:sldId id="399" r:id="rId49"/>
    <p:sldId id="362" r:id="rId50"/>
    <p:sldId id="419" r:id="rId51"/>
    <p:sldId id="395" r:id="rId52"/>
    <p:sldId id="396" r:id="rId53"/>
    <p:sldId id="394" r:id="rId54"/>
    <p:sldId id="397" r:id="rId55"/>
    <p:sldId id="381" r:id="rId56"/>
    <p:sldId id="400" r:id="rId57"/>
    <p:sldId id="324" r:id="rId58"/>
    <p:sldId id="423" r:id="rId59"/>
    <p:sldId id="352" r:id="rId60"/>
    <p:sldId id="401" r:id="rId61"/>
    <p:sldId id="319" r:id="rId62"/>
    <p:sldId id="384" r:id="rId63"/>
    <p:sldId id="392" r:id="rId64"/>
    <p:sldId id="330" r:id="rId65"/>
    <p:sldId id="422" r:id="rId66"/>
    <p:sldId id="421" r:id="rId67"/>
    <p:sldId id="329" r:id="rId68"/>
    <p:sldId id="326" r:id="rId69"/>
    <p:sldId id="404" r:id="rId70"/>
    <p:sldId id="386" r:id="rId71"/>
    <p:sldId id="403" r:id="rId72"/>
    <p:sldId id="420" r:id="rId73"/>
    <p:sldId id="353" r:id="rId74"/>
    <p:sldId id="328" r:id="rId75"/>
    <p:sldId id="327" r:id="rId76"/>
    <p:sldId id="398" r:id="rId77"/>
    <p:sldId id="304" r:id="rId78"/>
    <p:sldId id="391" r:id="rId79"/>
    <p:sldId id="365" r:id="rId80"/>
    <p:sldId id="390" r:id="rId81"/>
    <p:sldId id="407" r:id="rId82"/>
    <p:sldId id="408" r:id="rId83"/>
    <p:sldId id="412" r:id="rId84"/>
    <p:sldId id="411" r:id="rId85"/>
    <p:sldId id="409" r:id="rId86"/>
    <p:sldId id="410" r:id="rId87"/>
    <p:sldId id="413" r:id="rId88"/>
    <p:sldId id="414" r:id="rId89"/>
    <p:sldId id="415" r:id="rId90"/>
    <p:sldId id="416" r:id="rId91"/>
    <p:sldId id="417" r:id="rId92"/>
    <p:sldId id="418" r:id="rId93"/>
    <p:sldId id="424"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B88114"/>
    <a:srgbClr val="E09E19"/>
    <a:srgbClr val="FDD9FE"/>
    <a:srgbClr val="2D637F"/>
    <a:srgbClr val="9DAD33"/>
    <a:srgbClr val="6C3302"/>
    <a:srgbClr val="584F29"/>
    <a:srgbClr val="ED4E33"/>
    <a:srgbClr val="0032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4237" autoAdjust="0"/>
  </p:normalViewPr>
  <p:slideViewPr>
    <p:cSldViewPr snapToGrid="0" snapToObjects="1">
      <p:cViewPr varScale="1">
        <p:scale>
          <a:sx n="94" d="100"/>
          <a:sy n="94" d="100"/>
        </p:scale>
        <p:origin x="2094" y="66"/>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2" d="100"/>
          <a:sy n="92" d="100"/>
        </p:scale>
        <p:origin x="-378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pPr/>
              <a:t>8/2/2017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pPr/>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pPr/>
              <a:t>8/2/2017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pPr/>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Aminopolycarboxylic_acid"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en.wikipedia.org/wiki/Valence_(chemistry)"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a:t>
            </a:fld>
            <a:endParaRPr lang="en-US"/>
          </a:p>
        </p:txBody>
      </p:sp>
    </p:spTree>
    <p:extLst>
      <p:ext uri="{BB962C8B-B14F-4D97-AF65-F5344CB8AC3E}">
        <p14:creationId xmlns:p14="http://schemas.microsoft.com/office/powerpoint/2010/main" val="2939564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11</a:t>
            </a:fld>
            <a:endParaRPr lang="en-US"/>
          </a:p>
        </p:txBody>
      </p:sp>
    </p:spTree>
    <p:extLst>
      <p:ext uri="{BB962C8B-B14F-4D97-AF65-F5344CB8AC3E}">
        <p14:creationId xmlns:p14="http://schemas.microsoft.com/office/powerpoint/2010/main" val="1623106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12</a:t>
            </a:fld>
            <a:endParaRPr lang="en-US"/>
          </a:p>
        </p:txBody>
      </p:sp>
    </p:spTree>
    <p:extLst>
      <p:ext uri="{BB962C8B-B14F-4D97-AF65-F5344CB8AC3E}">
        <p14:creationId xmlns:p14="http://schemas.microsoft.com/office/powerpoint/2010/main" val="215796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13</a:t>
            </a:fld>
            <a:endParaRPr lang="en-US"/>
          </a:p>
        </p:txBody>
      </p:sp>
    </p:spTree>
    <p:extLst>
      <p:ext uri="{BB962C8B-B14F-4D97-AF65-F5344CB8AC3E}">
        <p14:creationId xmlns:p14="http://schemas.microsoft.com/office/powerpoint/2010/main" val="3553408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14</a:t>
            </a:fld>
            <a:endParaRPr lang="en-US"/>
          </a:p>
        </p:txBody>
      </p:sp>
    </p:spTree>
    <p:extLst>
      <p:ext uri="{BB962C8B-B14F-4D97-AF65-F5344CB8AC3E}">
        <p14:creationId xmlns:p14="http://schemas.microsoft.com/office/powerpoint/2010/main" val="4287303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18</a:t>
            </a:fld>
            <a:endParaRPr lang="en-US"/>
          </a:p>
        </p:txBody>
      </p:sp>
    </p:spTree>
    <p:extLst>
      <p:ext uri="{BB962C8B-B14F-4D97-AF65-F5344CB8AC3E}">
        <p14:creationId xmlns:p14="http://schemas.microsoft.com/office/powerpoint/2010/main" val="65306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64Zn  - 49.17%, 66Zn – 27.73%, 67Zn – 4.04%, 68Zn – 18.45%</a:t>
            </a:r>
          </a:p>
          <a:p>
            <a:r>
              <a:rPr lang="en-US" dirty="0"/>
              <a:t>46Ti – 8.25%, 47Ti</a:t>
            </a:r>
            <a:r>
              <a:rPr lang="en-US" baseline="0" dirty="0"/>
              <a:t> – 7.44%, 48Ti – 73.72%, 49Ti – 5.41%, 50Ti – 5.18%</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20</a:t>
            </a:fld>
            <a:endParaRPr lang="en-US"/>
          </a:p>
        </p:txBody>
      </p:sp>
    </p:spTree>
    <p:extLst>
      <p:ext uri="{BB962C8B-B14F-4D97-AF65-F5344CB8AC3E}">
        <p14:creationId xmlns:p14="http://schemas.microsoft.com/office/powerpoint/2010/main" val="201263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Producing O(10 </a:t>
            </a:r>
            <a:r>
              <a:rPr lang="en-US" dirty="0" err="1"/>
              <a:t>kBq</a:t>
            </a:r>
            <a:r>
              <a:rPr lang="en-US" dirty="0"/>
              <a:t>), with dead</a:t>
            </a:r>
            <a:r>
              <a:rPr lang="en-US" baseline="0" dirty="0"/>
              <a:t> time &lt; 5%</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26</a:t>
            </a:fld>
            <a:endParaRPr lang="en-US"/>
          </a:p>
        </p:txBody>
      </p:sp>
    </p:spTree>
    <p:extLst>
      <p:ext uri="{BB962C8B-B14F-4D97-AF65-F5344CB8AC3E}">
        <p14:creationId xmlns:p14="http://schemas.microsoft.com/office/powerpoint/2010/main" val="977723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33</a:t>
            </a:fld>
            <a:endParaRPr lang="en-US"/>
          </a:p>
        </p:txBody>
      </p:sp>
    </p:spTree>
    <p:extLst>
      <p:ext uri="{BB962C8B-B14F-4D97-AF65-F5344CB8AC3E}">
        <p14:creationId xmlns:p14="http://schemas.microsoft.com/office/powerpoint/2010/main" val="403434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34</a:t>
            </a:fld>
            <a:endParaRPr lang="en-US"/>
          </a:p>
        </p:txBody>
      </p:sp>
    </p:spTree>
    <p:extLst>
      <p:ext uri="{BB962C8B-B14F-4D97-AF65-F5344CB8AC3E}">
        <p14:creationId xmlns:p14="http://schemas.microsoft.com/office/powerpoint/2010/main" val="142959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35</a:t>
            </a:fld>
            <a:endParaRPr lang="en-US"/>
          </a:p>
        </p:txBody>
      </p:sp>
    </p:spTree>
    <p:extLst>
      <p:ext uri="{BB962C8B-B14F-4D97-AF65-F5344CB8AC3E}">
        <p14:creationId xmlns:p14="http://schemas.microsoft.com/office/powerpoint/2010/main" val="105563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a:t>
            </a:fld>
            <a:endParaRPr lang="en-US"/>
          </a:p>
        </p:txBody>
      </p:sp>
    </p:spTree>
    <p:extLst>
      <p:ext uri="{BB962C8B-B14F-4D97-AF65-F5344CB8AC3E}">
        <p14:creationId xmlns:p14="http://schemas.microsoft.com/office/powerpoint/2010/main" val="1756915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36</a:t>
            </a:fld>
            <a:endParaRPr lang="en-US"/>
          </a:p>
        </p:txBody>
      </p:sp>
    </p:spTree>
    <p:extLst>
      <p:ext uri="{BB962C8B-B14F-4D97-AF65-F5344CB8AC3E}">
        <p14:creationId xmlns:p14="http://schemas.microsoft.com/office/powerpoint/2010/main" val="4226811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37</a:t>
            </a:fld>
            <a:endParaRPr lang="en-US"/>
          </a:p>
        </p:txBody>
      </p:sp>
    </p:spTree>
    <p:extLst>
      <p:ext uri="{BB962C8B-B14F-4D97-AF65-F5344CB8AC3E}">
        <p14:creationId xmlns:p14="http://schemas.microsoft.com/office/powerpoint/2010/main" val="1530656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38</a:t>
            </a:fld>
            <a:endParaRPr lang="en-US"/>
          </a:p>
        </p:txBody>
      </p:sp>
    </p:spTree>
    <p:extLst>
      <p:ext uri="{BB962C8B-B14F-4D97-AF65-F5344CB8AC3E}">
        <p14:creationId xmlns:p14="http://schemas.microsoft.com/office/powerpoint/2010/main" val="3032141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39</a:t>
            </a:fld>
            <a:endParaRPr lang="en-US"/>
          </a:p>
        </p:txBody>
      </p:sp>
    </p:spTree>
    <p:extLst>
      <p:ext uri="{BB962C8B-B14F-4D97-AF65-F5344CB8AC3E}">
        <p14:creationId xmlns:p14="http://schemas.microsoft.com/office/powerpoint/2010/main" val="2729028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mn-lt"/>
                <a:ea typeface="+mn-ea"/>
                <a:cs typeface="+mn-cs"/>
              </a:rPr>
              <a:t>The four secondary amine groups are modified by replacement of the N-H centers with N-CH</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H groups. The resulting </a:t>
            </a:r>
            <a:r>
              <a:rPr lang="en-US" sz="1200" b="0" i="0" u="none" strike="noStrike" kern="1200" dirty="0" err="1">
                <a:solidFill>
                  <a:schemeClr val="tx1"/>
                </a:solidFill>
                <a:effectLst/>
                <a:latin typeface="+mn-lt"/>
                <a:ea typeface="+mn-ea"/>
                <a:cs typeface="+mn-cs"/>
                <a:hlinkClick r:id="rId3" tooltip="Aminopolycarboxylic acid"/>
              </a:rPr>
              <a:t>aminopolycarboxylic</a:t>
            </a:r>
            <a:r>
              <a:rPr lang="en-US" sz="1200" b="0" i="0" u="none" strike="noStrike" kern="1200" dirty="0">
                <a:solidFill>
                  <a:schemeClr val="tx1"/>
                </a:solidFill>
                <a:effectLst/>
                <a:latin typeface="+mn-lt"/>
                <a:ea typeface="+mn-ea"/>
                <a:cs typeface="+mn-cs"/>
                <a:hlinkClick r:id="rId3" tooltip="Aminopolycarboxylic acid"/>
              </a:rPr>
              <a:t> acid</a:t>
            </a:r>
            <a:r>
              <a:rPr lang="en-US" sz="1200" b="0" i="0" kern="1200" dirty="0">
                <a:solidFill>
                  <a:schemeClr val="tx1"/>
                </a:solidFill>
                <a:effectLst/>
                <a:latin typeface="+mn-lt"/>
                <a:ea typeface="+mn-ea"/>
                <a:cs typeface="+mn-cs"/>
              </a:rPr>
              <a:t>, upon ionization of the carboxylic acid groups, is a high affinity chelating agent for di- and tri</a:t>
            </a:r>
            <a:r>
              <a:rPr lang="en-US" sz="1200" b="0" i="0" u="none" strike="noStrike" kern="1200" dirty="0">
                <a:solidFill>
                  <a:schemeClr val="tx1"/>
                </a:solidFill>
                <a:effectLst/>
                <a:latin typeface="+mn-lt"/>
                <a:ea typeface="+mn-ea"/>
                <a:cs typeface="+mn-cs"/>
                <a:hlinkClick r:id="rId4" tooltip="Valence (chemistry)"/>
              </a:rPr>
              <a:t>valent</a:t>
            </a:r>
            <a:r>
              <a:rPr lang="en-US" sz="1200" b="0" i="0" kern="1200" dirty="0">
                <a:solidFill>
                  <a:schemeClr val="tx1"/>
                </a:solidFill>
                <a:effectLst/>
                <a:latin typeface="+mn-lt"/>
                <a:ea typeface="+mn-ea"/>
                <a:cs typeface="+mn-cs"/>
              </a:rPr>
              <a:t> cations.</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41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Cyclotron </a:t>
            </a:r>
            <a:r>
              <a:rPr lang="en-US" dirty="0" err="1"/>
              <a:t>freq</a:t>
            </a:r>
            <a:r>
              <a:rPr lang="en-US" dirty="0"/>
              <a:t>  w = Q B / m</a:t>
            </a:r>
          </a:p>
          <a:p>
            <a:endParaRPr lang="en-US" dirty="0"/>
          </a:p>
          <a:p>
            <a:r>
              <a:rPr lang="en-US" dirty="0"/>
              <a:t>T = (m/2) w^2 r^2</a:t>
            </a:r>
          </a:p>
          <a:p>
            <a:endParaRPr lang="en-US" dirty="0"/>
          </a:p>
          <a:p>
            <a:r>
              <a:rPr lang="en-US" dirty="0"/>
              <a:t>T/A = (B r / 2 m)^2 (Q/A)^2 = K (Q/A)^2</a:t>
            </a:r>
          </a:p>
        </p:txBody>
      </p:sp>
      <p:sp>
        <p:nvSpPr>
          <p:cNvPr id="4" name="Slide Number Placeholder 3"/>
          <p:cNvSpPr>
            <a:spLocks noGrp="1"/>
          </p:cNvSpPr>
          <p:nvPr>
            <p:ph type="sldNum" sz="quarter" idx="10"/>
          </p:nvPr>
        </p:nvSpPr>
        <p:spPr/>
        <p:txBody>
          <a:bodyPr/>
          <a:lstStyle/>
          <a:p>
            <a:fld id="{84B7DBC5-2A13-CA47-B9EE-6017A92B6B18}" type="slidenum">
              <a:rPr lang="en-US" smtClean="0"/>
              <a:pPr/>
              <a:t>42</a:t>
            </a:fld>
            <a:endParaRPr lang="en-US"/>
          </a:p>
        </p:txBody>
      </p:sp>
    </p:spTree>
    <p:extLst>
      <p:ext uri="{BB962C8B-B14F-4D97-AF65-F5344CB8AC3E}">
        <p14:creationId xmlns:p14="http://schemas.microsoft.com/office/powerpoint/2010/main" val="1008284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43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 v/c</a:t>
            </a:r>
          </a:p>
          <a:p>
            <a:r>
              <a:rPr lang="en-US" dirty="0"/>
              <a:t>I ~ 10 eV * Z</a:t>
            </a:r>
          </a:p>
        </p:txBody>
      </p:sp>
      <p:sp>
        <p:nvSpPr>
          <p:cNvPr id="4" name="Slide Number Placeholder 3"/>
          <p:cNvSpPr>
            <a:spLocks noGrp="1"/>
          </p:cNvSpPr>
          <p:nvPr>
            <p:ph type="sldNum" sz="quarter" idx="10"/>
          </p:nvPr>
        </p:nvSpPr>
        <p:spPr/>
        <p:txBody>
          <a:bodyPr/>
          <a:lstStyle/>
          <a:p>
            <a:fld id="{84B7DBC5-2A13-CA47-B9EE-6017A92B6B18}" type="slidenum">
              <a:rPr lang="en-US" smtClean="0"/>
              <a:pPr/>
              <a:t>44</a:t>
            </a:fld>
            <a:endParaRPr lang="en-US"/>
          </a:p>
        </p:txBody>
      </p:sp>
    </p:spTree>
    <p:extLst>
      <p:ext uri="{BB962C8B-B14F-4D97-AF65-F5344CB8AC3E}">
        <p14:creationId xmlns:p14="http://schemas.microsoft.com/office/powerpoint/2010/main" val="2285384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46</a:t>
            </a:fld>
            <a:endParaRPr lang="en-US"/>
          </a:p>
        </p:txBody>
      </p:sp>
    </p:spTree>
    <p:extLst>
      <p:ext uri="{BB962C8B-B14F-4D97-AF65-F5344CB8AC3E}">
        <p14:creationId xmlns:p14="http://schemas.microsoft.com/office/powerpoint/2010/main" val="284570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CSDA assumes total stopping power at all points – simply integral of </a:t>
            </a:r>
            <a:r>
              <a:rPr lang="en-US" dirty="0" err="1"/>
              <a:t>dE</a:t>
            </a:r>
            <a:r>
              <a:rPr lang="en-US" dirty="0"/>
              <a:t>/dx * dx</a:t>
            </a:r>
          </a:p>
        </p:txBody>
      </p:sp>
      <p:sp>
        <p:nvSpPr>
          <p:cNvPr id="4" name="Slide Number Placeholder 3"/>
          <p:cNvSpPr>
            <a:spLocks noGrp="1"/>
          </p:cNvSpPr>
          <p:nvPr>
            <p:ph type="sldNum" sz="quarter" idx="10"/>
          </p:nvPr>
        </p:nvSpPr>
        <p:spPr/>
        <p:txBody>
          <a:bodyPr/>
          <a:lstStyle/>
          <a:p>
            <a:fld id="{84B7DBC5-2A13-CA47-B9EE-6017A92B6B18}" type="slidenum">
              <a:rPr lang="en-US" smtClean="0"/>
              <a:pPr/>
              <a:t>47</a:t>
            </a:fld>
            <a:endParaRPr lang="en-US"/>
          </a:p>
        </p:txBody>
      </p:sp>
    </p:spTree>
    <p:extLst>
      <p:ext uri="{BB962C8B-B14F-4D97-AF65-F5344CB8AC3E}">
        <p14:creationId xmlns:p14="http://schemas.microsoft.com/office/powerpoint/2010/main" val="255847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4</a:t>
            </a:fld>
            <a:endParaRPr lang="en-US"/>
          </a:p>
        </p:txBody>
      </p:sp>
    </p:spTree>
    <p:extLst>
      <p:ext uri="{BB962C8B-B14F-4D97-AF65-F5344CB8AC3E}">
        <p14:creationId xmlns:p14="http://schemas.microsoft.com/office/powerpoint/2010/main" val="5363999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foils as “canary in the coal mine”</a:t>
            </a:r>
          </a:p>
        </p:txBody>
      </p:sp>
      <p:sp>
        <p:nvSpPr>
          <p:cNvPr id="4" name="Slide Number Placeholder 3"/>
          <p:cNvSpPr>
            <a:spLocks noGrp="1"/>
          </p:cNvSpPr>
          <p:nvPr>
            <p:ph type="sldNum" sz="quarter" idx="10"/>
          </p:nvPr>
        </p:nvSpPr>
        <p:spPr/>
        <p:txBody>
          <a:bodyPr/>
          <a:lstStyle/>
          <a:p>
            <a:fld id="{84B7DBC5-2A13-CA47-B9EE-6017A92B6B18}" type="slidenum">
              <a:rPr lang="en-US" smtClean="0"/>
              <a:pPr/>
              <a:t>50</a:t>
            </a:fld>
            <a:endParaRPr lang="en-US"/>
          </a:p>
        </p:txBody>
      </p:sp>
    </p:spTree>
    <p:extLst>
      <p:ext uri="{BB962C8B-B14F-4D97-AF65-F5344CB8AC3E}">
        <p14:creationId xmlns:p14="http://schemas.microsoft.com/office/powerpoint/2010/main" val="186400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54</a:t>
            </a:fld>
            <a:endParaRPr lang="en-US"/>
          </a:p>
        </p:txBody>
      </p:sp>
    </p:spTree>
    <p:extLst>
      <p:ext uri="{BB962C8B-B14F-4D97-AF65-F5344CB8AC3E}">
        <p14:creationId xmlns:p14="http://schemas.microsoft.com/office/powerpoint/2010/main" val="3874387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Discrepancy possible causes :</a:t>
            </a:r>
          </a:p>
          <a:p>
            <a:pPr marL="228600" indent="-228600">
              <a:buAutoNum type="arabicParenR"/>
            </a:pPr>
            <a:r>
              <a:rPr lang="en-US" dirty="0"/>
              <a:t>Still using current from charge integrator, once energy assignment is finished, monitor foils will provide renormalization to true current</a:t>
            </a:r>
          </a:p>
          <a:p>
            <a:pPr marL="228600" indent="-228600">
              <a:buAutoNum type="arabicParenR"/>
            </a:pPr>
            <a:r>
              <a:rPr lang="en-US" dirty="0"/>
              <a:t>Direct production of 51Cr creates “extra” cross section</a:t>
            </a:r>
          </a:p>
          <a:p>
            <a:pPr marL="228600" indent="-228600">
              <a:buAutoNum type="arabicParenR"/>
            </a:pPr>
            <a:endParaRPr lang="en-US" dirty="0"/>
          </a:p>
          <a:p>
            <a:pPr marL="228600" indent="-228600">
              <a:buAutoNum type="arabicParenR"/>
            </a:pPr>
            <a:r>
              <a:rPr lang="en-US" dirty="0"/>
              <a:t>Low peak is 54Fe(</a:t>
            </a:r>
            <a:r>
              <a:rPr lang="en-US" dirty="0" err="1"/>
              <a:t>p,x</a:t>
            </a:r>
            <a:r>
              <a:rPr lang="en-US" dirty="0"/>
              <a:t>), high peak is 56Fe(</a:t>
            </a:r>
            <a:r>
              <a:rPr lang="en-US" dirty="0" err="1"/>
              <a:t>p,x</a:t>
            </a:r>
            <a:r>
              <a:rPr lang="en-US" dirty="0"/>
              <a:t>)</a:t>
            </a:r>
          </a:p>
        </p:txBody>
      </p:sp>
      <p:sp>
        <p:nvSpPr>
          <p:cNvPr id="4" name="Slide Number Placeholder 3"/>
          <p:cNvSpPr>
            <a:spLocks noGrp="1"/>
          </p:cNvSpPr>
          <p:nvPr>
            <p:ph type="sldNum" sz="quarter" idx="10"/>
          </p:nvPr>
        </p:nvSpPr>
        <p:spPr/>
        <p:txBody>
          <a:bodyPr/>
          <a:lstStyle/>
          <a:p>
            <a:fld id="{84B7DBC5-2A13-CA47-B9EE-6017A92B6B18}" type="slidenum">
              <a:rPr lang="en-US" smtClean="0"/>
              <a:pPr/>
              <a:t>57</a:t>
            </a:fld>
            <a:endParaRPr lang="en-US"/>
          </a:p>
        </p:txBody>
      </p:sp>
    </p:spTree>
    <p:extLst>
      <p:ext uri="{BB962C8B-B14F-4D97-AF65-F5344CB8AC3E}">
        <p14:creationId xmlns:p14="http://schemas.microsoft.com/office/powerpoint/2010/main" val="2128623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59</a:t>
            </a:fld>
            <a:endParaRPr lang="en-US"/>
          </a:p>
        </p:txBody>
      </p:sp>
    </p:spTree>
    <p:extLst>
      <p:ext uri="{BB962C8B-B14F-4D97-AF65-F5344CB8AC3E}">
        <p14:creationId xmlns:p14="http://schemas.microsoft.com/office/powerpoint/2010/main" val="4233617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 cut-off </a:t>
            </a:r>
            <a:r>
              <a:rPr lang="en-US" dirty="0" err="1"/>
              <a:t>paramater</a:t>
            </a:r>
            <a:r>
              <a:rPr lang="en-US" dirty="0"/>
              <a:t> (sigma) represents the J distribution width of the level density – tuning parameter</a:t>
            </a:r>
          </a:p>
        </p:txBody>
      </p:sp>
      <p:sp>
        <p:nvSpPr>
          <p:cNvPr id="4" name="Slide Number Placeholder 3"/>
          <p:cNvSpPr>
            <a:spLocks noGrp="1"/>
          </p:cNvSpPr>
          <p:nvPr>
            <p:ph type="sldNum" sz="quarter" idx="10"/>
          </p:nvPr>
        </p:nvSpPr>
        <p:spPr/>
        <p:txBody>
          <a:bodyPr/>
          <a:lstStyle/>
          <a:p>
            <a:fld id="{84B7DBC5-2A13-CA47-B9EE-6017A92B6B18}" type="slidenum">
              <a:rPr lang="en-US" smtClean="0"/>
              <a:pPr/>
              <a:t>60</a:t>
            </a:fld>
            <a:endParaRPr lang="en-US"/>
          </a:p>
        </p:txBody>
      </p:sp>
    </p:spTree>
    <p:extLst>
      <p:ext uri="{BB962C8B-B14F-4D97-AF65-F5344CB8AC3E}">
        <p14:creationId xmlns:p14="http://schemas.microsoft.com/office/powerpoint/2010/main" val="30379602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63</a:t>
            </a:fld>
            <a:endParaRPr lang="en-US"/>
          </a:p>
        </p:txBody>
      </p:sp>
    </p:spTree>
    <p:extLst>
      <p:ext uri="{BB962C8B-B14F-4D97-AF65-F5344CB8AC3E}">
        <p14:creationId xmlns:p14="http://schemas.microsoft.com/office/powerpoint/2010/main" val="2741954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64</a:t>
            </a:fld>
            <a:endParaRPr lang="en-US"/>
          </a:p>
        </p:txBody>
      </p:sp>
    </p:spTree>
    <p:extLst>
      <p:ext uri="{BB962C8B-B14F-4D97-AF65-F5344CB8AC3E}">
        <p14:creationId xmlns:p14="http://schemas.microsoft.com/office/powerpoint/2010/main" val="3446681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65</a:t>
            </a:fld>
            <a:endParaRPr lang="en-US"/>
          </a:p>
        </p:txBody>
      </p:sp>
    </p:spTree>
    <p:extLst>
      <p:ext uri="{BB962C8B-B14F-4D97-AF65-F5344CB8AC3E}">
        <p14:creationId xmlns:p14="http://schemas.microsoft.com/office/powerpoint/2010/main" val="3715989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66</a:t>
            </a:fld>
            <a:endParaRPr lang="en-US"/>
          </a:p>
        </p:txBody>
      </p:sp>
    </p:spTree>
    <p:extLst>
      <p:ext uri="{BB962C8B-B14F-4D97-AF65-F5344CB8AC3E}">
        <p14:creationId xmlns:p14="http://schemas.microsoft.com/office/powerpoint/2010/main" val="3968015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5</a:t>
            </a:fld>
            <a:endParaRPr lang="en-US"/>
          </a:p>
        </p:txBody>
      </p:sp>
    </p:spTree>
    <p:extLst>
      <p:ext uri="{BB962C8B-B14F-4D97-AF65-F5344CB8AC3E}">
        <p14:creationId xmlns:p14="http://schemas.microsoft.com/office/powerpoint/2010/main" val="2328121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67</a:t>
            </a:fld>
            <a:endParaRPr lang="en-US"/>
          </a:p>
        </p:txBody>
      </p:sp>
    </p:spTree>
    <p:extLst>
      <p:ext uri="{BB962C8B-B14F-4D97-AF65-F5344CB8AC3E}">
        <p14:creationId xmlns:p14="http://schemas.microsoft.com/office/powerpoint/2010/main" val="2728827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68</a:t>
            </a:fld>
            <a:endParaRPr lang="en-US"/>
          </a:p>
        </p:txBody>
      </p:sp>
    </p:spTree>
    <p:extLst>
      <p:ext uri="{BB962C8B-B14F-4D97-AF65-F5344CB8AC3E}">
        <p14:creationId xmlns:p14="http://schemas.microsoft.com/office/powerpoint/2010/main" val="3947844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72</a:t>
            </a:fld>
            <a:endParaRPr lang="en-US"/>
          </a:p>
        </p:txBody>
      </p:sp>
    </p:spTree>
    <p:extLst>
      <p:ext uri="{BB962C8B-B14F-4D97-AF65-F5344CB8AC3E}">
        <p14:creationId xmlns:p14="http://schemas.microsoft.com/office/powerpoint/2010/main" val="2148744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73</a:t>
            </a:fld>
            <a:endParaRPr lang="en-US"/>
          </a:p>
        </p:txBody>
      </p:sp>
    </p:spTree>
    <p:extLst>
      <p:ext uri="{BB962C8B-B14F-4D97-AF65-F5344CB8AC3E}">
        <p14:creationId xmlns:p14="http://schemas.microsoft.com/office/powerpoint/2010/main" val="3649335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74</a:t>
            </a:fld>
            <a:endParaRPr lang="en-US"/>
          </a:p>
        </p:txBody>
      </p:sp>
    </p:spTree>
    <p:extLst>
      <p:ext uri="{BB962C8B-B14F-4D97-AF65-F5344CB8AC3E}">
        <p14:creationId xmlns:p14="http://schemas.microsoft.com/office/powerpoint/2010/main" val="3955995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80</a:t>
            </a:fld>
            <a:endParaRPr lang="en-US"/>
          </a:p>
        </p:txBody>
      </p:sp>
    </p:spTree>
    <p:extLst>
      <p:ext uri="{BB962C8B-B14F-4D97-AF65-F5344CB8AC3E}">
        <p14:creationId xmlns:p14="http://schemas.microsoft.com/office/powerpoint/2010/main" val="28792962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93</a:t>
            </a:fld>
            <a:endParaRPr lang="en-US"/>
          </a:p>
        </p:txBody>
      </p:sp>
    </p:spTree>
    <p:extLst>
      <p:ext uri="{BB962C8B-B14F-4D97-AF65-F5344CB8AC3E}">
        <p14:creationId xmlns:p14="http://schemas.microsoft.com/office/powerpoint/2010/main" val="146709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Myocardial perfusion (cardiac stress test) scan costs ~ $900-$3000</a:t>
            </a:r>
          </a:p>
          <a:p>
            <a:endParaRPr lang="en-US" dirty="0"/>
          </a:p>
          <a:p>
            <a:r>
              <a:rPr lang="en-US" dirty="0"/>
              <a:t>E/A = K (Q/A)^2</a:t>
            </a:r>
          </a:p>
        </p:txBody>
      </p:sp>
      <p:sp>
        <p:nvSpPr>
          <p:cNvPr id="4" name="Slide Number Placeholder 3"/>
          <p:cNvSpPr>
            <a:spLocks noGrp="1"/>
          </p:cNvSpPr>
          <p:nvPr>
            <p:ph type="sldNum" sz="quarter" idx="10"/>
          </p:nvPr>
        </p:nvSpPr>
        <p:spPr/>
        <p:txBody>
          <a:bodyPr/>
          <a:lstStyle/>
          <a:p>
            <a:fld id="{84B7DBC5-2A13-CA47-B9EE-6017A92B6B18}" type="slidenum">
              <a:rPr lang="en-US" smtClean="0"/>
              <a:pPr/>
              <a:t>6</a:t>
            </a:fld>
            <a:endParaRPr lang="en-US"/>
          </a:p>
        </p:txBody>
      </p:sp>
    </p:spTree>
    <p:extLst>
      <p:ext uri="{BB962C8B-B14F-4D97-AF65-F5344CB8AC3E}">
        <p14:creationId xmlns:p14="http://schemas.microsoft.com/office/powerpoint/2010/main" val="4174163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7</a:t>
            </a:fld>
            <a:endParaRPr lang="en-US"/>
          </a:p>
        </p:txBody>
      </p:sp>
    </p:spTree>
    <p:extLst>
      <p:ext uri="{BB962C8B-B14F-4D97-AF65-F5344CB8AC3E}">
        <p14:creationId xmlns:p14="http://schemas.microsoft.com/office/powerpoint/2010/main" val="2584337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8</a:t>
            </a:fld>
            <a:endParaRPr lang="en-US"/>
          </a:p>
        </p:txBody>
      </p:sp>
    </p:spTree>
    <p:extLst>
      <p:ext uri="{BB962C8B-B14F-4D97-AF65-F5344CB8AC3E}">
        <p14:creationId xmlns:p14="http://schemas.microsoft.com/office/powerpoint/2010/main" val="837960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9</a:t>
            </a:fld>
            <a:endParaRPr lang="en-US"/>
          </a:p>
        </p:txBody>
      </p:sp>
    </p:spTree>
    <p:extLst>
      <p:ext uri="{BB962C8B-B14F-4D97-AF65-F5344CB8AC3E}">
        <p14:creationId xmlns:p14="http://schemas.microsoft.com/office/powerpoint/2010/main" val="41599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Dr </a:t>
            </a:r>
            <a:r>
              <a:rPr lang="en-US" dirty="0" err="1"/>
              <a:t>Qaim</a:t>
            </a:r>
            <a:r>
              <a:rPr lang="en-US" dirty="0"/>
              <a:t> - plenary speaker and instigator of priority isotopes</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10</a:t>
            </a:fld>
            <a:endParaRPr lang="en-US"/>
          </a:p>
        </p:txBody>
      </p:sp>
    </p:spTree>
    <p:extLst>
      <p:ext uri="{BB962C8B-B14F-4D97-AF65-F5344CB8AC3E}">
        <p14:creationId xmlns:p14="http://schemas.microsoft.com/office/powerpoint/2010/main" val="36269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E09E19"/>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
        <p:nvSpPr>
          <p:cNvPr id="6" name="TextBox 5"/>
          <p:cNvSpPr txBox="1"/>
          <p:nvPr userDrawn="1"/>
        </p:nvSpPr>
        <p:spPr>
          <a:xfrm>
            <a:off x="364154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7" name="Footer Placeholder 4"/>
          <p:cNvSpPr txBox="1">
            <a:spLocks/>
          </p:cNvSpPr>
          <p:nvPr userDrawn="1"/>
        </p:nvSpPr>
        <p:spPr>
          <a:xfrm>
            <a:off x="151149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03 Aug 2017</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
        <p:nvSpPr>
          <p:cNvPr id="9" name="TextBox 8">
            <a:extLst>
              <a:ext uri="{FF2B5EF4-FFF2-40B4-BE49-F238E27FC236}">
                <a16:creationId xmlns:a16="http://schemas.microsoft.com/office/drawing/2014/main" id="{362B1D37-E4CE-4C84-9501-9670A622636E}"/>
              </a:ext>
            </a:extLst>
          </p:cNvPr>
          <p:cNvSpPr txBox="1"/>
          <p:nvPr userDrawn="1"/>
        </p:nvSpPr>
        <p:spPr>
          <a:xfrm>
            <a:off x="364154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10" name="Footer Placeholder 4">
            <a:extLst>
              <a:ext uri="{FF2B5EF4-FFF2-40B4-BE49-F238E27FC236}">
                <a16:creationId xmlns:a16="http://schemas.microsoft.com/office/drawing/2014/main" id="{A59FE8C1-9A58-4DAA-9E36-590554CC6D16}"/>
              </a:ext>
            </a:extLst>
          </p:cNvPr>
          <p:cNvSpPr txBox="1">
            <a:spLocks/>
          </p:cNvSpPr>
          <p:nvPr userDrawn="1"/>
        </p:nvSpPr>
        <p:spPr>
          <a:xfrm>
            <a:off x="151149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03 Aug 2017</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
        <p:nvSpPr>
          <p:cNvPr id="11" name="TextBox 10">
            <a:extLst>
              <a:ext uri="{FF2B5EF4-FFF2-40B4-BE49-F238E27FC236}">
                <a16:creationId xmlns:a16="http://schemas.microsoft.com/office/drawing/2014/main" id="{04B441FE-DC0A-4373-B48E-5674FD3E7A7F}"/>
              </a:ext>
            </a:extLst>
          </p:cNvPr>
          <p:cNvSpPr txBox="1"/>
          <p:nvPr userDrawn="1"/>
        </p:nvSpPr>
        <p:spPr>
          <a:xfrm>
            <a:off x="364154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12" name="Footer Placeholder 4">
            <a:extLst>
              <a:ext uri="{FF2B5EF4-FFF2-40B4-BE49-F238E27FC236}">
                <a16:creationId xmlns:a16="http://schemas.microsoft.com/office/drawing/2014/main" id="{E91B8F1A-8589-486D-BF8B-01D1FA59A030}"/>
              </a:ext>
            </a:extLst>
          </p:cNvPr>
          <p:cNvSpPr txBox="1">
            <a:spLocks/>
          </p:cNvSpPr>
          <p:nvPr userDrawn="1"/>
        </p:nvSpPr>
        <p:spPr>
          <a:xfrm>
            <a:off x="151149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03 Aug 2017</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TextBox 6">
            <a:extLst>
              <a:ext uri="{FF2B5EF4-FFF2-40B4-BE49-F238E27FC236}">
                <a16:creationId xmlns:a16="http://schemas.microsoft.com/office/drawing/2014/main" id="{899287A4-445F-4993-AF98-7002B451B400}"/>
              </a:ext>
            </a:extLst>
          </p:cNvPr>
          <p:cNvSpPr txBox="1"/>
          <p:nvPr userDrawn="1"/>
        </p:nvSpPr>
        <p:spPr>
          <a:xfrm>
            <a:off x="364154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9" name="Footer Placeholder 4">
            <a:extLst>
              <a:ext uri="{FF2B5EF4-FFF2-40B4-BE49-F238E27FC236}">
                <a16:creationId xmlns:a16="http://schemas.microsoft.com/office/drawing/2014/main" id="{6BCE3C1C-CA18-4596-B88D-844FB138512C}"/>
              </a:ext>
            </a:extLst>
          </p:cNvPr>
          <p:cNvSpPr txBox="1">
            <a:spLocks/>
          </p:cNvSpPr>
          <p:nvPr userDrawn="1"/>
        </p:nvSpPr>
        <p:spPr>
          <a:xfrm>
            <a:off x="151149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03 Aug 2017</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
        <p:nvSpPr>
          <p:cNvPr id="13" name="TextBox 12">
            <a:extLst>
              <a:ext uri="{FF2B5EF4-FFF2-40B4-BE49-F238E27FC236}">
                <a16:creationId xmlns:a16="http://schemas.microsoft.com/office/drawing/2014/main" id="{DE70475B-0074-496F-91FE-36AC6C9C63E7}"/>
              </a:ext>
            </a:extLst>
          </p:cNvPr>
          <p:cNvSpPr txBox="1"/>
          <p:nvPr userDrawn="1"/>
        </p:nvSpPr>
        <p:spPr>
          <a:xfrm>
            <a:off x="364154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14" name="Footer Placeholder 4">
            <a:extLst>
              <a:ext uri="{FF2B5EF4-FFF2-40B4-BE49-F238E27FC236}">
                <a16:creationId xmlns:a16="http://schemas.microsoft.com/office/drawing/2014/main" id="{ABB38D48-7EC9-4E55-B20F-8A905F3FB909}"/>
              </a:ext>
            </a:extLst>
          </p:cNvPr>
          <p:cNvSpPr txBox="1">
            <a:spLocks/>
          </p:cNvSpPr>
          <p:nvPr userDrawn="1"/>
        </p:nvSpPr>
        <p:spPr>
          <a:xfrm>
            <a:off x="151149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03 Aug 2017</a:t>
            </a:r>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9"/>
          <a:stretch>
            <a:fillRect/>
          </a:stretch>
        </p:blipFill>
        <p:spPr>
          <a:xfrm>
            <a:off x="0" y="6017886"/>
            <a:ext cx="9170736" cy="910740"/>
          </a:xfrm>
          <a:prstGeom prst="rect">
            <a:avLst/>
          </a:prstGeom>
        </p:spPr>
      </p:pic>
      <p:pic>
        <p:nvPicPr>
          <p:cNvPr id="14" name="Picture 13">
            <a:extLst>
              <a:ext uri="{FF2B5EF4-FFF2-40B4-BE49-F238E27FC236}">
                <a16:creationId xmlns:a16="http://schemas.microsoft.com/office/drawing/2014/main" id="{97BEC409-9AE4-46E9-B828-ED5603FEA02D}"/>
              </a:ext>
            </a:extLst>
          </p:cNvPr>
          <p:cNvPicPr>
            <a:picLocks noChangeAspect="1"/>
          </p:cNvPicPr>
          <p:nvPr userDrawn="1"/>
        </p:nvPicPr>
        <p:blipFill>
          <a:blip r:embed="rId9"/>
          <a:stretch>
            <a:fillRect/>
          </a:stretch>
        </p:blipFill>
        <p:spPr>
          <a:xfrm rot="10800000">
            <a:off x="0" y="6017886"/>
            <a:ext cx="9170736" cy="910740"/>
          </a:xfrm>
          <a:prstGeom prst="rect">
            <a:avLst/>
          </a:prstGeom>
        </p:spPr>
      </p:pic>
      <p:pic>
        <p:nvPicPr>
          <p:cNvPr id="11" name="Picture 10"/>
          <p:cNvPicPr>
            <a:picLocks noChangeAspect="1"/>
          </p:cNvPicPr>
          <p:nvPr userDrawn="1"/>
        </p:nvPicPr>
        <p:blipFill>
          <a:blip r:embed="rId10"/>
          <a:stretch>
            <a:fillRect/>
          </a:stretch>
        </p:blipFill>
        <p:spPr>
          <a:xfrm>
            <a:off x="267368" y="613200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9.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2.emf"/></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7.wmf"/></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8.wmf"/><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JPG"/></Relationships>
</file>

<file path=ppt/slides/_rels/slide6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emf"/></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2.wmf"/><Relationship Id="rId5" Type="http://schemas.openxmlformats.org/officeDocument/2006/relationships/oleObject" Target="../embeddings/oleObject4.bin"/><Relationship Id="rId4" Type="http://schemas.openxmlformats.org/officeDocument/2006/relationships/image" Target="../media/image104.png"/><Relationship Id="rId9" Type="http://schemas.openxmlformats.org/officeDocument/2006/relationships/image" Target="../media/image10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5962648901_0a58d30a05_ov2.jpg"/>
          <p:cNvPicPr>
            <a:picLocks noChangeAspect="1"/>
          </p:cNvPicPr>
          <p:nvPr/>
        </p:nvPicPr>
        <p:blipFill rotWithShape="1">
          <a:blip r:embed="rId3">
            <a:extLst>
              <a:ext uri="{28A0092B-C50C-407E-A947-70E740481C1C}">
                <a14:useLocalDpi xmlns:a14="http://schemas.microsoft.com/office/drawing/2010/main" val="0"/>
              </a:ext>
            </a:extLst>
          </a:blip>
          <a:srcRect t="10572"/>
          <a:stretch/>
        </p:blipFill>
        <p:spPr>
          <a:xfrm>
            <a:off x="0" y="0"/>
            <a:ext cx="9157368" cy="6928626"/>
          </a:xfrm>
          <a:prstGeom prst="rect">
            <a:avLst/>
          </a:prstGeom>
        </p:spPr>
      </p:pic>
      <p:pic>
        <p:nvPicPr>
          <p:cNvPr id="11" name="Picture 10"/>
          <p:cNvPicPr>
            <a:picLocks noChangeAspect="1"/>
          </p:cNvPicPr>
          <p:nvPr/>
        </p:nvPicPr>
        <p:blipFill>
          <a:blip r:embed="rId4"/>
          <a:stretch>
            <a:fillRect/>
          </a:stretch>
        </p:blipFill>
        <p:spPr>
          <a:xfrm>
            <a:off x="0" y="5598553"/>
            <a:ext cx="9170736" cy="1330073"/>
          </a:xfrm>
          <a:prstGeom prst="rect">
            <a:avLst/>
          </a:prstGeom>
        </p:spPr>
      </p:pic>
      <p:pic>
        <p:nvPicPr>
          <p:cNvPr id="12" name="Picture 11"/>
          <p:cNvPicPr>
            <a:picLocks noChangeAspect="1"/>
          </p:cNvPicPr>
          <p:nvPr/>
        </p:nvPicPr>
        <p:blipFill>
          <a:blip r:embed="rId5"/>
          <a:stretch>
            <a:fillRect/>
          </a:stretch>
        </p:blipFill>
        <p:spPr>
          <a:xfrm>
            <a:off x="369048" y="6019295"/>
            <a:ext cx="1745673" cy="533400"/>
          </a:xfrm>
          <a:prstGeom prst="rect">
            <a:avLst/>
          </a:prstGeom>
        </p:spPr>
      </p:pic>
      <p:pic>
        <p:nvPicPr>
          <p:cNvPr id="13" name="Picture 12"/>
          <p:cNvPicPr>
            <a:picLocks noChangeAspect="1"/>
          </p:cNvPicPr>
          <p:nvPr/>
        </p:nvPicPr>
        <p:blipFill>
          <a:blip r:embed="rId6"/>
          <a:stretch>
            <a:fillRect/>
          </a:stretch>
        </p:blipFill>
        <p:spPr>
          <a:xfrm>
            <a:off x="6274508" y="0"/>
            <a:ext cx="2869492" cy="2379579"/>
          </a:xfrm>
          <a:prstGeom prst="rect">
            <a:avLst/>
          </a:prstGeom>
        </p:spPr>
      </p:pic>
      <p:sp>
        <p:nvSpPr>
          <p:cNvPr id="2" name="Title 1"/>
          <p:cNvSpPr>
            <a:spLocks noGrp="1"/>
          </p:cNvSpPr>
          <p:nvPr>
            <p:ph type="ctrTitle"/>
          </p:nvPr>
        </p:nvSpPr>
        <p:spPr>
          <a:xfrm>
            <a:off x="694425" y="2521796"/>
            <a:ext cx="7681823" cy="1448130"/>
          </a:xfrm>
        </p:spPr>
        <p:txBody>
          <a:bodyPr/>
          <a:lstStyle/>
          <a:p>
            <a:r>
              <a:rPr lang="en-US" sz="4400" dirty="0">
                <a:solidFill>
                  <a:schemeClr val="bg1"/>
                </a:solidFill>
              </a:rPr>
              <a:t>Nuclear Excitation Functions for Production of Novel Medical Radionuclides</a:t>
            </a:r>
          </a:p>
        </p:txBody>
      </p:sp>
      <p:sp>
        <p:nvSpPr>
          <p:cNvPr id="3" name="Subtitle 2"/>
          <p:cNvSpPr>
            <a:spLocks noGrp="1"/>
          </p:cNvSpPr>
          <p:nvPr>
            <p:ph type="subTitle" idx="1"/>
          </p:nvPr>
        </p:nvSpPr>
        <p:spPr>
          <a:xfrm>
            <a:off x="685799" y="4846073"/>
            <a:ext cx="8113143" cy="1113590"/>
          </a:xfrm>
        </p:spPr>
        <p:txBody>
          <a:bodyPr>
            <a:noAutofit/>
          </a:bodyPr>
          <a:lstStyle/>
          <a:p>
            <a:r>
              <a:rPr lang="en-US" b="1" dirty="0">
                <a:solidFill>
                  <a:schemeClr val="bg1"/>
                </a:solidFill>
              </a:rPr>
              <a:t>Andrew S. Voyles</a:t>
            </a:r>
            <a:r>
              <a:rPr lang="en-US" dirty="0">
                <a:solidFill>
                  <a:schemeClr val="bg1"/>
                </a:solidFill>
              </a:rPr>
              <a:t> </a:t>
            </a:r>
          </a:p>
          <a:p>
            <a:r>
              <a:rPr lang="en-US" dirty="0">
                <a:solidFill>
                  <a:schemeClr val="bg1"/>
                </a:solidFill>
              </a:rPr>
              <a:t>03 August 2017 – PhD Oral Qualifying Exam</a:t>
            </a:r>
            <a:endParaRPr lang="en-US" sz="1400" dirty="0">
              <a:solidFill>
                <a:schemeClr val="bg1"/>
              </a:solidFill>
            </a:endParaRPr>
          </a:p>
        </p:txBody>
      </p:sp>
    </p:spTree>
    <p:extLst>
      <p:ext uri="{BB962C8B-B14F-4D97-AF65-F5344CB8AC3E}">
        <p14:creationId xmlns:p14="http://schemas.microsoft.com/office/powerpoint/2010/main" val="127639945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a:t>Some perspective</a:t>
            </a:r>
          </a:p>
        </p:txBody>
      </p:sp>
      <p:pic>
        <p:nvPicPr>
          <p:cNvPr id="12290" name="Picture 2" descr="D:\Documents\School Work\Isotope Data\Proposals\ndnca_title.PNG"/>
          <p:cNvPicPr>
            <a:picLocks noChangeAspect="1" noChangeArrowheads="1"/>
          </p:cNvPicPr>
          <p:nvPr/>
        </p:nvPicPr>
        <p:blipFill>
          <a:blip r:embed="rId3"/>
          <a:srcRect/>
          <a:stretch>
            <a:fillRect/>
          </a:stretch>
        </p:blipFill>
        <p:spPr bwMode="auto">
          <a:xfrm>
            <a:off x="4893417" y="91778"/>
            <a:ext cx="4074057" cy="4366348"/>
          </a:xfrm>
          <a:prstGeom prst="rect">
            <a:avLst/>
          </a:prstGeom>
          <a:noFill/>
        </p:spPr>
      </p:pic>
      <p:pic>
        <p:nvPicPr>
          <p:cNvPr id="6" name="Content Placeholder 5" descr="ndnca_people.PNG"/>
          <p:cNvPicPr>
            <a:picLocks noGrp="1" noChangeAspect="1"/>
          </p:cNvPicPr>
          <p:nvPr>
            <p:ph idx="14"/>
          </p:nvPr>
        </p:nvPicPr>
        <p:blipFill>
          <a:blip r:embed="rId4"/>
          <a:stretch>
            <a:fillRect/>
          </a:stretch>
        </p:blipFill>
        <p:spPr>
          <a:xfrm>
            <a:off x="0" y="2576304"/>
            <a:ext cx="6669786" cy="3027870"/>
          </a:xfrm>
        </p:spPr>
      </p:pic>
      <p:sp>
        <p:nvSpPr>
          <p:cNvPr id="7" name="Oval 6"/>
          <p:cNvSpPr/>
          <p:nvPr/>
        </p:nvSpPr>
        <p:spPr>
          <a:xfrm>
            <a:off x="6074229" y="2576304"/>
            <a:ext cx="431074" cy="48040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0743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a:t>Some perspective</a:t>
            </a:r>
          </a:p>
        </p:txBody>
      </p:sp>
      <p:pic>
        <p:nvPicPr>
          <p:cNvPr id="35843" name="Picture 3" descr="D:\Pictures\app_b1.PNG"/>
          <p:cNvPicPr>
            <a:picLocks noChangeAspect="1" noChangeArrowheads="1"/>
          </p:cNvPicPr>
          <p:nvPr/>
        </p:nvPicPr>
        <p:blipFill>
          <a:blip r:embed="rId3"/>
          <a:srcRect t="16327"/>
          <a:stretch>
            <a:fillRect/>
          </a:stretch>
        </p:blipFill>
        <p:spPr bwMode="auto">
          <a:xfrm>
            <a:off x="0" y="1408184"/>
            <a:ext cx="3887285" cy="4078224"/>
          </a:xfrm>
          <a:prstGeom prst="rect">
            <a:avLst/>
          </a:prstGeom>
          <a:noFill/>
        </p:spPr>
      </p:pic>
      <p:pic>
        <p:nvPicPr>
          <p:cNvPr id="35844" name="Picture 4" descr="D:\Pictures\app_b2.PNG"/>
          <p:cNvPicPr>
            <a:picLocks noChangeAspect="1" noChangeArrowheads="1"/>
          </p:cNvPicPr>
          <p:nvPr/>
        </p:nvPicPr>
        <p:blipFill>
          <a:blip r:embed="rId4"/>
          <a:srcRect/>
          <a:stretch>
            <a:fillRect/>
          </a:stretch>
        </p:blipFill>
        <p:spPr bwMode="auto">
          <a:xfrm>
            <a:off x="1777042" y="1649712"/>
            <a:ext cx="3657600" cy="4969771"/>
          </a:xfrm>
          <a:prstGeom prst="rect">
            <a:avLst/>
          </a:prstGeom>
          <a:noFill/>
        </p:spPr>
      </p:pic>
      <p:pic>
        <p:nvPicPr>
          <p:cNvPr id="35845" name="Picture 5" descr="D:\Pictures\app_b3.PNG"/>
          <p:cNvPicPr>
            <a:picLocks noChangeAspect="1" noChangeArrowheads="1"/>
          </p:cNvPicPr>
          <p:nvPr/>
        </p:nvPicPr>
        <p:blipFill>
          <a:blip r:embed="rId5"/>
          <a:srcRect/>
          <a:stretch>
            <a:fillRect/>
          </a:stretch>
        </p:blipFill>
        <p:spPr bwMode="auto">
          <a:xfrm>
            <a:off x="4092306" y="1440106"/>
            <a:ext cx="3886200" cy="5179377"/>
          </a:xfrm>
          <a:prstGeom prst="rect">
            <a:avLst/>
          </a:prstGeom>
          <a:noFill/>
        </p:spPr>
      </p:pic>
      <p:sp>
        <p:nvSpPr>
          <p:cNvPr id="9" name="Content Placeholder 8"/>
          <p:cNvSpPr>
            <a:spLocks noGrp="1"/>
          </p:cNvSpPr>
          <p:nvPr>
            <p:ph idx="14"/>
          </p:nvPr>
        </p:nvSpPr>
        <p:spPr/>
        <p:txBody>
          <a:bodyPr/>
          <a:lstStyle/>
          <a:p>
            <a:endParaRPr lang="en-US"/>
          </a:p>
        </p:txBody>
      </p:sp>
      <p:pic>
        <p:nvPicPr>
          <p:cNvPr id="35842" name="Picture 2" descr="D:\Pictures\app_b4.PNG"/>
          <p:cNvPicPr>
            <a:picLocks noChangeAspect="1" noChangeArrowheads="1"/>
          </p:cNvPicPr>
          <p:nvPr/>
        </p:nvPicPr>
        <p:blipFill>
          <a:blip r:embed="rId6"/>
          <a:srcRect/>
          <a:stretch>
            <a:fillRect/>
          </a:stretch>
        </p:blipFill>
        <p:spPr bwMode="auto">
          <a:xfrm>
            <a:off x="5486400" y="2972225"/>
            <a:ext cx="3657600" cy="3284891"/>
          </a:xfrm>
          <a:prstGeom prst="rect">
            <a:avLst/>
          </a:prstGeom>
          <a:noFill/>
        </p:spPr>
      </p:pic>
      <p:sp>
        <p:nvSpPr>
          <p:cNvPr id="15" name="Rectangle 14">
            <a:extLst>
              <a:ext uri="{FF2B5EF4-FFF2-40B4-BE49-F238E27FC236}">
                <a16:creationId xmlns:a16="http://schemas.microsoft.com/office/drawing/2014/main" id="{8A032139-CD60-4C75-B652-58DC22F5F51A}"/>
              </a:ext>
            </a:extLst>
          </p:cNvPr>
          <p:cNvSpPr/>
          <p:nvPr/>
        </p:nvSpPr>
        <p:spPr>
          <a:xfrm>
            <a:off x="0" y="1400765"/>
            <a:ext cx="9034670" cy="4622347"/>
          </a:xfrm>
          <a:prstGeom prst="rect">
            <a:avLst/>
          </a:prstGeom>
          <a:solidFill>
            <a:schemeClr val="bg1">
              <a:alpha val="9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777042" y="5919016"/>
            <a:ext cx="7138219" cy="707886"/>
          </a:xfrm>
          <a:prstGeom prst="rect">
            <a:avLst/>
          </a:prstGeom>
          <a:solidFill>
            <a:srgbClr val="FFFF00"/>
          </a:solidFill>
          <a:ln w="28575">
            <a:solidFill>
              <a:schemeClr val="accent1"/>
            </a:solidFill>
          </a:ln>
        </p:spPr>
        <p:txBody>
          <a:bodyPr wrap="square" rtlCol="0">
            <a:spAutoFit/>
          </a:bodyPr>
          <a:lstStyle/>
          <a:p>
            <a:r>
              <a:rPr lang="en-US" sz="2000" b="1" dirty="0">
                <a:latin typeface="Georgia" pitchFamily="18" charset="0"/>
              </a:rPr>
              <a:t>NDNCA Whitepaper available at</a:t>
            </a:r>
            <a:br>
              <a:rPr lang="en-US" sz="2000" b="1" dirty="0">
                <a:latin typeface="Georgia" pitchFamily="18" charset="0"/>
              </a:rPr>
            </a:br>
            <a:r>
              <a:rPr lang="en-US" sz="2000" b="1" dirty="0">
                <a:latin typeface="Georgia" pitchFamily="18" charset="0"/>
              </a:rPr>
              <a:t> http://bang.berkeley.edu/events/ndnca/whitepaper/</a:t>
            </a:r>
          </a:p>
        </p:txBody>
      </p:sp>
      <p:pic>
        <p:nvPicPr>
          <p:cNvPr id="10" name="Picture 3" descr="D:\Pictures\app_b1.PNG"/>
          <p:cNvPicPr>
            <a:picLocks noChangeAspect="1" noChangeArrowheads="1"/>
          </p:cNvPicPr>
          <p:nvPr/>
        </p:nvPicPr>
        <p:blipFill>
          <a:blip r:embed="rId3"/>
          <a:srcRect l="16264" t="74843" r="8657" b="18426"/>
          <a:stretch>
            <a:fillRect/>
          </a:stretch>
        </p:blipFill>
        <p:spPr bwMode="auto">
          <a:xfrm>
            <a:off x="1884411" y="2736251"/>
            <a:ext cx="6094095" cy="685050"/>
          </a:xfrm>
          <a:prstGeom prst="rect">
            <a:avLst/>
          </a:prstGeom>
          <a:noFill/>
          <a:ln w="28575">
            <a:solidFill>
              <a:schemeClr val="accent1"/>
            </a:solidFill>
          </a:ln>
        </p:spPr>
      </p:pic>
      <p:pic>
        <p:nvPicPr>
          <p:cNvPr id="12" name="Picture 5" descr="D:\Pictures\app_b3.PNG"/>
          <p:cNvPicPr>
            <a:picLocks noChangeAspect="1" noChangeArrowheads="1"/>
          </p:cNvPicPr>
          <p:nvPr/>
        </p:nvPicPr>
        <p:blipFill>
          <a:blip r:embed="rId5"/>
          <a:srcRect r="39183" b="95331"/>
          <a:stretch>
            <a:fillRect/>
          </a:stretch>
        </p:blipFill>
        <p:spPr bwMode="auto">
          <a:xfrm>
            <a:off x="4110179" y="3932903"/>
            <a:ext cx="4805082" cy="491613"/>
          </a:xfrm>
          <a:prstGeom prst="rect">
            <a:avLst/>
          </a:prstGeom>
          <a:noFill/>
          <a:ln w="28575">
            <a:solidFill>
              <a:schemeClr val="accent1"/>
            </a:solidFill>
          </a:ln>
        </p:spPr>
      </p:pic>
      <p:pic>
        <p:nvPicPr>
          <p:cNvPr id="13" name="Picture 3" descr="D:\Pictures\app_b1.PNG"/>
          <p:cNvPicPr>
            <a:picLocks noChangeAspect="1" noChangeArrowheads="1"/>
          </p:cNvPicPr>
          <p:nvPr/>
        </p:nvPicPr>
        <p:blipFill>
          <a:blip r:embed="rId3"/>
          <a:srcRect t="20152" r="2151" b="71995"/>
          <a:stretch>
            <a:fillRect/>
          </a:stretch>
        </p:blipFill>
        <p:spPr bwMode="auto">
          <a:xfrm>
            <a:off x="410203" y="1715409"/>
            <a:ext cx="5471652" cy="550606"/>
          </a:xfrm>
          <a:prstGeom prst="rect">
            <a:avLst/>
          </a:prstGeom>
          <a:noFill/>
          <a:ln w="28575">
            <a:solidFill>
              <a:schemeClr val="accent1"/>
            </a:solidFill>
          </a:ln>
        </p:spPr>
      </p:pic>
      <p:sp>
        <p:nvSpPr>
          <p:cNvPr id="14" name="TextBox 13"/>
          <p:cNvSpPr txBox="1"/>
          <p:nvPr/>
        </p:nvSpPr>
        <p:spPr>
          <a:xfrm>
            <a:off x="778527" y="4786163"/>
            <a:ext cx="4707873" cy="369332"/>
          </a:xfrm>
          <a:prstGeom prst="rect">
            <a:avLst/>
          </a:prstGeom>
          <a:solidFill>
            <a:schemeClr val="bg1"/>
          </a:solidFill>
          <a:ln w="28575">
            <a:solidFill>
              <a:schemeClr val="accent1"/>
            </a:solidFill>
          </a:ln>
        </p:spPr>
        <p:txBody>
          <a:bodyPr wrap="square" rtlCol="0">
            <a:spAutoFit/>
          </a:bodyPr>
          <a:lstStyle/>
          <a:p>
            <a:r>
              <a:rPr lang="en-US" dirty="0">
                <a:latin typeface="Georgia" pitchFamily="18" charset="0"/>
              </a:rPr>
              <a:t>Highlight from WTTC 2016: </a:t>
            </a:r>
            <a:r>
              <a:rPr lang="en-US" baseline="30000" dirty="0">
                <a:latin typeface="Georgia" pitchFamily="18" charset="0"/>
              </a:rPr>
              <a:t>54</a:t>
            </a:r>
            <a:r>
              <a:rPr lang="en-US" dirty="0">
                <a:latin typeface="Georgia" pitchFamily="18" charset="0"/>
              </a:rPr>
              <a:t>Fe(p,</a:t>
            </a:r>
            <a:r>
              <a:rPr lang="el-GR" dirty="0">
                <a:latin typeface="Georgia" pitchFamily="18" charset="0"/>
              </a:rPr>
              <a:t>α</a:t>
            </a:r>
            <a:r>
              <a:rPr lang="en-US" dirty="0">
                <a:latin typeface="Georgia" pitchFamily="18" charset="0"/>
              </a:rPr>
              <a:t>)</a:t>
            </a:r>
            <a:r>
              <a:rPr lang="en-US" baseline="30000" dirty="0">
                <a:latin typeface="Georgia" pitchFamily="18" charset="0"/>
              </a:rPr>
              <a:t>51</a:t>
            </a:r>
            <a:r>
              <a:rPr lang="en-US" dirty="0">
                <a:latin typeface="Georgia" pitchFamily="18" charset="0"/>
              </a:rPr>
              <a:t>Mn </a:t>
            </a:r>
          </a:p>
        </p:txBody>
      </p:sp>
    </p:spTree>
    <p:extLst>
      <p:ext uri="{BB962C8B-B14F-4D97-AF65-F5344CB8AC3E}">
        <p14:creationId xmlns:p14="http://schemas.microsoft.com/office/powerpoint/2010/main" val="1406464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a:t>Some perspective</a:t>
            </a:r>
          </a:p>
        </p:txBody>
      </p:sp>
      <p:sp>
        <p:nvSpPr>
          <p:cNvPr id="4" name="Content Placeholder 3">
            <a:extLst>
              <a:ext uri="{FF2B5EF4-FFF2-40B4-BE49-F238E27FC236}">
                <a16:creationId xmlns:a16="http://schemas.microsoft.com/office/drawing/2014/main" id="{B9375164-33FE-4DB6-A1B0-17A9D60A3896}"/>
              </a:ext>
            </a:extLst>
          </p:cNvPr>
          <p:cNvSpPr>
            <a:spLocks noGrp="1"/>
          </p:cNvSpPr>
          <p:nvPr>
            <p:ph idx="14"/>
          </p:nvPr>
        </p:nvSpPr>
        <p:spPr/>
        <p:txBody>
          <a:bodyPr/>
          <a:lstStyle/>
          <a:p>
            <a:endParaRPr lang="en-US"/>
          </a:p>
        </p:txBody>
      </p:sp>
      <p:pic>
        <p:nvPicPr>
          <p:cNvPr id="8" name="Picture 7">
            <a:extLst>
              <a:ext uri="{FF2B5EF4-FFF2-40B4-BE49-F238E27FC236}">
                <a16:creationId xmlns:a16="http://schemas.microsoft.com/office/drawing/2014/main" id="{4561F84E-4409-4654-888D-993D179D75DD}"/>
              </a:ext>
            </a:extLst>
          </p:cNvPr>
          <p:cNvPicPr>
            <a:picLocks noChangeAspect="1"/>
          </p:cNvPicPr>
          <p:nvPr/>
        </p:nvPicPr>
        <p:blipFill rotWithShape="1">
          <a:blip r:embed="rId3"/>
          <a:srcRect r="13983"/>
          <a:stretch/>
        </p:blipFill>
        <p:spPr>
          <a:xfrm>
            <a:off x="228394" y="2352690"/>
            <a:ext cx="5089041" cy="2088121"/>
          </a:xfrm>
          <a:prstGeom prst="rect">
            <a:avLst/>
          </a:prstGeom>
        </p:spPr>
      </p:pic>
      <p:pic>
        <p:nvPicPr>
          <p:cNvPr id="5" name="Picture 4">
            <a:extLst>
              <a:ext uri="{FF2B5EF4-FFF2-40B4-BE49-F238E27FC236}">
                <a16:creationId xmlns:a16="http://schemas.microsoft.com/office/drawing/2014/main" id="{2B8DA56F-9513-4AB6-9757-D1682EC48859}"/>
              </a:ext>
            </a:extLst>
          </p:cNvPr>
          <p:cNvPicPr>
            <a:picLocks noChangeAspect="1"/>
          </p:cNvPicPr>
          <p:nvPr/>
        </p:nvPicPr>
        <p:blipFill>
          <a:blip r:embed="rId4"/>
          <a:stretch>
            <a:fillRect/>
          </a:stretch>
        </p:blipFill>
        <p:spPr>
          <a:xfrm>
            <a:off x="5426765" y="804799"/>
            <a:ext cx="3637723" cy="4500445"/>
          </a:xfrm>
          <a:prstGeom prst="rect">
            <a:avLst/>
          </a:prstGeom>
        </p:spPr>
      </p:pic>
      <p:pic>
        <p:nvPicPr>
          <p:cNvPr id="9" name="Picture 8">
            <a:extLst>
              <a:ext uri="{FF2B5EF4-FFF2-40B4-BE49-F238E27FC236}">
                <a16:creationId xmlns:a16="http://schemas.microsoft.com/office/drawing/2014/main" id="{A0EF5F73-C33A-43A6-816A-7204D3EBC60F}"/>
              </a:ext>
            </a:extLst>
          </p:cNvPr>
          <p:cNvPicPr>
            <a:picLocks noChangeAspect="1"/>
          </p:cNvPicPr>
          <p:nvPr/>
        </p:nvPicPr>
        <p:blipFill>
          <a:blip r:embed="rId5"/>
          <a:stretch>
            <a:fillRect/>
          </a:stretch>
        </p:blipFill>
        <p:spPr>
          <a:xfrm>
            <a:off x="1572764" y="4478135"/>
            <a:ext cx="2400300" cy="1114425"/>
          </a:xfrm>
          <a:prstGeom prst="rect">
            <a:avLst/>
          </a:prstGeom>
        </p:spPr>
      </p:pic>
    </p:spTree>
    <p:extLst>
      <p:ext uri="{BB962C8B-B14F-4D97-AF65-F5344CB8AC3E}">
        <p14:creationId xmlns:p14="http://schemas.microsoft.com/office/powerpoint/2010/main" val="22309634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a:t>Some perspective</a:t>
            </a:r>
          </a:p>
        </p:txBody>
      </p:sp>
      <p:sp>
        <p:nvSpPr>
          <p:cNvPr id="4" name="Content Placeholder 3">
            <a:extLst>
              <a:ext uri="{FF2B5EF4-FFF2-40B4-BE49-F238E27FC236}">
                <a16:creationId xmlns:a16="http://schemas.microsoft.com/office/drawing/2014/main" id="{B9375164-33FE-4DB6-A1B0-17A9D60A3896}"/>
              </a:ext>
            </a:extLst>
          </p:cNvPr>
          <p:cNvSpPr>
            <a:spLocks noGrp="1"/>
          </p:cNvSpPr>
          <p:nvPr>
            <p:ph idx="14"/>
          </p:nvPr>
        </p:nvSpPr>
        <p:spPr/>
        <p:txBody>
          <a:bodyPr/>
          <a:lstStyle/>
          <a:p>
            <a:endParaRPr lang="en-US"/>
          </a:p>
        </p:txBody>
      </p:sp>
      <p:sp>
        <p:nvSpPr>
          <p:cNvPr id="7" name="Content Placeholder 2">
            <a:extLst>
              <a:ext uri="{FF2B5EF4-FFF2-40B4-BE49-F238E27FC236}">
                <a16:creationId xmlns:a16="http://schemas.microsoft.com/office/drawing/2014/main" id="{CBB5268A-BBFC-4609-80A7-A9ABCCC3DFE3}"/>
              </a:ext>
            </a:extLst>
          </p:cNvPr>
          <p:cNvSpPr txBox="1">
            <a:spLocks/>
          </p:cNvSpPr>
          <p:nvPr/>
        </p:nvSpPr>
        <p:spPr>
          <a:xfrm>
            <a:off x="482600" y="1649712"/>
            <a:ext cx="8446168" cy="3258718"/>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Emerging trends for next-generation (targeted &amp; personalized) nuclear medicine:</a:t>
            </a:r>
          </a:p>
          <a:p>
            <a:pPr marL="800100" lvl="1" indent="-342900">
              <a:spcBef>
                <a:spcPct val="20000"/>
              </a:spcBef>
              <a:buFont typeface="Arial"/>
              <a:buChar char="•"/>
            </a:pPr>
            <a:r>
              <a:rPr kumimoji="0" lang="en-US" sz="2200" b="0" i="0" u="none" strike="noStrike" kern="1200" cap="none" spc="0" normalizeH="0" baseline="0" noProof="0" dirty="0">
                <a:ln>
                  <a:noFill/>
                </a:ln>
                <a:solidFill>
                  <a:srgbClr val="2D637F"/>
                </a:solidFill>
                <a:effectLst/>
                <a:uLnTx/>
                <a:uFillTx/>
                <a:latin typeface="Lucida Grande"/>
                <a:ea typeface="+mn-ea"/>
                <a:cs typeface="Lucida Grande"/>
              </a:rPr>
              <a:t>Targeted alpha therapy (5-10 MeV)</a:t>
            </a:r>
          </a:p>
          <a:p>
            <a:pPr marL="1257300" lvl="2" indent="-342900">
              <a:spcBef>
                <a:spcPct val="20000"/>
              </a:spcBef>
              <a:buFont typeface="Arial"/>
              <a:buChar char="•"/>
            </a:pPr>
            <a:r>
              <a:rPr lang="en-US" sz="2000" dirty="0">
                <a:solidFill>
                  <a:srgbClr val="2D637F"/>
                </a:solidFill>
                <a:latin typeface="Lucida Grande"/>
                <a:cs typeface="Lucida Grande"/>
              </a:rPr>
              <a:t>40-80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range </a:t>
            </a:r>
            <a:r>
              <a:rPr lang="en-US" sz="2000" dirty="0">
                <a:solidFill>
                  <a:srgbClr val="2D637F"/>
                </a:solidFill>
                <a:latin typeface="Lucida Grande"/>
                <a:cs typeface="Lucida Grande"/>
                <a:sym typeface="Wingdings" panose="05000000000000000000" pitchFamily="2" charset="2"/>
              </a:rPr>
              <a:t> single cell</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a:solidFill>
                  <a:srgbClr val="2D637F"/>
                </a:solidFill>
                <a:latin typeface="Lucida Grande"/>
                <a:cs typeface="Lucida Grande"/>
              </a:rPr>
              <a:t>Targeted Auger therapy (20 eV – 1 keV)</a:t>
            </a:r>
          </a:p>
          <a:p>
            <a:pPr marL="1257300" lvl="2" indent="-342900">
              <a:spcBef>
                <a:spcPct val="20000"/>
              </a:spcBef>
              <a:buFont typeface="Arial"/>
              <a:buChar char="•"/>
            </a:pPr>
            <a:r>
              <a:rPr lang="en-US" sz="2000" dirty="0">
                <a:solidFill>
                  <a:srgbClr val="2D637F"/>
                </a:solidFill>
                <a:latin typeface="Lucida Grande"/>
                <a:cs typeface="Lucida Grande"/>
              </a:rPr>
              <a:t>1 nm – 2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a:t>
            </a:r>
            <a:r>
              <a:rPr lang="en-US" sz="2000" dirty="0">
                <a:solidFill>
                  <a:srgbClr val="2D637F"/>
                </a:solidFill>
                <a:latin typeface="Lucida Grande"/>
                <a:cs typeface="Lucida Grande"/>
                <a:sym typeface="Wingdings" panose="05000000000000000000" pitchFamily="2" charset="2"/>
              </a:rPr>
              <a:t> cellular nucleus</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err="1">
                <a:solidFill>
                  <a:srgbClr val="2D637F"/>
                </a:solidFill>
                <a:latin typeface="Lucida Grande"/>
                <a:cs typeface="Lucida Grande"/>
              </a:rPr>
              <a:t>Theranostic</a:t>
            </a:r>
            <a:r>
              <a:rPr lang="en-US" sz="2200" dirty="0">
                <a:solidFill>
                  <a:srgbClr val="2D637F"/>
                </a:solidFill>
                <a:latin typeface="Lucida Grande"/>
                <a:cs typeface="Lucida Grande"/>
              </a:rPr>
              <a:t> medicine</a:t>
            </a:r>
          </a:p>
          <a:p>
            <a:pPr marL="1257300" lvl="2" indent="-342900">
              <a:spcBef>
                <a:spcPct val="20000"/>
              </a:spcBef>
              <a:buFont typeface="Arial"/>
              <a:buChar char="•"/>
            </a:pPr>
            <a:r>
              <a:rPr lang="en-US" sz="2000" dirty="0">
                <a:solidFill>
                  <a:srgbClr val="2D637F"/>
                </a:solidFill>
                <a:latin typeface="Lucida Grande"/>
                <a:cs typeface="Lucida Grande"/>
              </a:rPr>
              <a:t>Simultaneous imaging and therapy</a:t>
            </a:r>
          </a:p>
          <a:p>
            <a:pPr marL="1257300" lvl="2" indent="-342900">
              <a:spcBef>
                <a:spcPct val="20000"/>
              </a:spcBef>
              <a:buFont typeface="Arial"/>
              <a:buChar char="•"/>
            </a:pPr>
            <a:endParaRPr lang="en-US" sz="2200" dirty="0">
              <a:solidFill>
                <a:srgbClr val="2D637F"/>
              </a:solidFill>
              <a:latin typeface="Lucida Grande"/>
              <a:cs typeface="Lucida Grande"/>
            </a:endParaRPr>
          </a:p>
          <a:p>
            <a:pPr lvl="2">
              <a:spcBef>
                <a:spcPct val="20000"/>
              </a:spcBef>
            </a:pPr>
            <a:endParaRPr lang="en-US" sz="2200" dirty="0">
              <a:solidFill>
                <a:srgbClr val="2D637F"/>
              </a:solidFill>
              <a:latin typeface="Lucida Grande"/>
              <a:cs typeface="Lucida Grande"/>
            </a:endParaRPr>
          </a:p>
          <a:p>
            <a:pPr marL="800100" lvl="1" indent="-342900">
              <a:spcBef>
                <a:spcPct val="20000"/>
              </a:spcBef>
              <a:buFont typeface="Arial"/>
              <a:buChar char="•"/>
            </a:pPr>
            <a:endParaRPr kumimoji="0" lang="en-US" sz="2200" b="0" i="0" u="none" strike="noStrike" kern="1200" cap="none" spc="0" normalizeH="0" baseline="0" noProof="0" dirty="0">
              <a:ln>
                <a:noFill/>
              </a:ln>
              <a:solidFill>
                <a:srgbClr val="2D637F"/>
              </a:solidFill>
              <a:effectLst/>
              <a:uLnTx/>
              <a:uFillTx/>
              <a:latin typeface="Lucida Grande"/>
              <a:ea typeface="+mn-ea"/>
              <a:cs typeface="Lucida Grande"/>
            </a:endParaRPr>
          </a:p>
          <a:p>
            <a:pPr marL="742950" lvl="1" indent="-285750">
              <a:spcBef>
                <a:spcPct val="20000"/>
              </a:spcBef>
            </a:pPr>
            <a:endParaRPr lang="el-GR" sz="2000" dirty="0">
              <a:solidFill>
                <a:srgbClr val="2D637F"/>
              </a:solidFill>
              <a:latin typeface="Lucida Grande"/>
              <a:cs typeface="Lucida Grande"/>
            </a:endParaRPr>
          </a:p>
        </p:txBody>
      </p:sp>
      <p:pic>
        <p:nvPicPr>
          <p:cNvPr id="3074" name="Picture 2" descr="https://upload.wikimedia.org/wikipedia/commons/thumb/c/c5/Auger_Process.svg/665px-Auger_Process.svg.png">
            <a:extLst>
              <a:ext uri="{FF2B5EF4-FFF2-40B4-BE49-F238E27FC236}">
                <a16:creationId xmlns:a16="http://schemas.microsoft.com/office/drawing/2014/main" id="{660CCAB8-B3A7-487C-B1FD-EECA724A4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4" r="13007" b="42937"/>
          <a:stretch/>
        </p:blipFill>
        <p:spPr bwMode="auto">
          <a:xfrm>
            <a:off x="6834187" y="1649712"/>
            <a:ext cx="1990725" cy="2750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DB69A91-2E2A-484D-A35E-4675FD701C38}"/>
              </a:ext>
            </a:extLst>
          </p:cNvPr>
          <p:cNvSpPr/>
          <p:nvPr/>
        </p:nvSpPr>
        <p:spPr>
          <a:xfrm>
            <a:off x="8393794" y="2381250"/>
            <a:ext cx="655982" cy="38472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E7F152-8A84-47EB-BEE7-FB5BE452AB48}"/>
              </a:ext>
            </a:extLst>
          </p:cNvPr>
          <p:cNvSpPr/>
          <p:nvPr/>
        </p:nvSpPr>
        <p:spPr>
          <a:xfrm>
            <a:off x="6942154" y="2076450"/>
            <a:ext cx="655982" cy="21310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2006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258718"/>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Ongoing targeted experimental campaign to address these needs:</a:t>
            </a:r>
          </a:p>
          <a:p>
            <a:pPr marL="800100" lvl="1" indent="-342900">
              <a:spcBef>
                <a:spcPct val="20000"/>
              </a:spcBef>
              <a:buFont typeface="Arial"/>
              <a:buChar char="•"/>
            </a:pPr>
            <a:r>
              <a:rPr kumimoji="0" lang="en-US" sz="2200" b="0" i="0" u="none" strike="noStrike" kern="1200" cap="none" spc="0" normalizeH="0" baseline="0" noProof="0" dirty="0">
                <a:ln>
                  <a:noFill/>
                </a:ln>
                <a:solidFill>
                  <a:srgbClr val="2D637F"/>
                </a:solidFill>
                <a:effectLst/>
                <a:uLnTx/>
                <a:uFillTx/>
                <a:latin typeface="Lucida Grande"/>
                <a:ea typeface="+mn-ea"/>
                <a:cs typeface="Lucida Grande"/>
              </a:rPr>
              <a:t>(n,p) production</a:t>
            </a:r>
            <a:r>
              <a:rPr kumimoji="0" lang="en-US" sz="2200" b="0" i="0" u="none" strike="noStrike" kern="1200" cap="none" spc="0" normalizeH="0" noProof="0" dirty="0">
                <a:ln>
                  <a:noFill/>
                </a:ln>
                <a:solidFill>
                  <a:srgbClr val="2D637F"/>
                </a:solidFill>
                <a:effectLst/>
                <a:uLnTx/>
                <a:uFillTx/>
                <a:latin typeface="Lucida Grande"/>
                <a:ea typeface="+mn-ea"/>
                <a:cs typeface="Lucida Grande"/>
              </a:rPr>
              <a:t> cross sections – UCB</a:t>
            </a:r>
            <a:endParaRPr lang="en-US" sz="2200" dirty="0">
              <a:solidFill>
                <a:srgbClr val="2D637F"/>
              </a:solidFill>
              <a:latin typeface="Lucida Grande"/>
              <a:cs typeface="Lucida Grande"/>
            </a:endParaRPr>
          </a:p>
          <a:p>
            <a:pPr marL="800100" lvl="1" indent="-342900">
              <a:spcBef>
                <a:spcPct val="20000"/>
              </a:spcBef>
              <a:buFont typeface="Arial"/>
              <a:buChar char="•"/>
            </a:pPr>
            <a:r>
              <a:rPr lang="en-US" sz="2200" dirty="0">
                <a:solidFill>
                  <a:srgbClr val="2D637F"/>
                </a:solidFill>
                <a:latin typeface="Lucida Grande"/>
                <a:cs typeface="Lucida Grande"/>
              </a:rPr>
              <a:t>Stacked-target charged particle excitation functions </a:t>
            </a:r>
          </a:p>
          <a:p>
            <a:pPr marL="1257300" lvl="2" indent="-342900">
              <a:spcBef>
                <a:spcPct val="20000"/>
              </a:spcBef>
              <a:buFont typeface="Arial"/>
              <a:buChar char="•"/>
            </a:pPr>
            <a:r>
              <a:rPr lang="en-US" sz="2200" dirty="0">
                <a:solidFill>
                  <a:srgbClr val="2D637F"/>
                </a:solidFill>
                <a:latin typeface="Lucida Grande"/>
                <a:cs typeface="Lucida Grande"/>
              </a:rPr>
              <a:t>Low energy – LBNL </a:t>
            </a:r>
          </a:p>
          <a:p>
            <a:pPr marL="1257300" lvl="2" indent="-342900">
              <a:spcBef>
                <a:spcPct val="20000"/>
              </a:spcBef>
              <a:buFont typeface="Arial"/>
              <a:buChar char="•"/>
            </a:pPr>
            <a:r>
              <a:rPr lang="en-US" sz="2200" dirty="0">
                <a:solidFill>
                  <a:srgbClr val="2D637F"/>
                </a:solidFill>
                <a:latin typeface="Lucida Grande"/>
                <a:cs typeface="Lucida Grande"/>
              </a:rPr>
              <a:t>Moderate energy – LANL</a:t>
            </a:r>
          </a:p>
          <a:p>
            <a:pPr marL="1257300" lvl="2" indent="-342900">
              <a:spcBef>
                <a:spcPct val="20000"/>
              </a:spcBef>
              <a:buFont typeface="Arial"/>
              <a:buChar char="•"/>
            </a:pPr>
            <a:r>
              <a:rPr lang="en-US" sz="2200" dirty="0">
                <a:solidFill>
                  <a:srgbClr val="2D637F"/>
                </a:solidFill>
                <a:latin typeface="Lucida Grande"/>
                <a:cs typeface="Lucida Grande"/>
              </a:rPr>
              <a:t>Bonus – spin distribution of excited nuclear states</a:t>
            </a:r>
          </a:p>
          <a:p>
            <a:pPr marL="1257300" lvl="2" indent="-342900">
              <a:spcBef>
                <a:spcPct val="20000"/>
              </a:spcBef>
              <a:buFont typeface="Arial"/>
              <a:buChar char="•"/>
            </a:pPr>
            <a:endParaRPr lang="en-US" sz="2200" dirty="0">
              <a:solidFill>
                <a:srgbClr val="2D637F"/>
              </a:solidFill>
              <a:latin typeface="Lucida Grande"/>
              <a:cs typeface="Lucida Grande"/>
            </a:endParaRPr>
          </a:p>
          <a:p>
            <a:pPr lvl="2">
              <a:spcBef>
                <a:spcPct val="20000"/>
              </a:spcBef>
            </a:pPr>
            <a:endParaRPr lang="en-US" sz="2200" dirty="0">
              <a:solidFill>
                <a:srgbClr val="2D637F"/>
              </a:solidFill>
              <a:latin typeface="Lucida Grande"/>
              <a:cs typeface="Lucida Grande"/>
            </a:endParaRPr>
          </a:p>
          <a:p>
            <a:pPr marL="800100" lvl="1" indent="-342900">
              <a:spcBef>
                <a:spcPct val="20000"/>
              </a:spcBef>
              <a:buFont typeface="Arial"/>
              <a:buChar char="•"/>
            </a:pPr>
            <a:endParaRPr kumimoji="0" lang="en-US" sz="2200" b="0" i="0" u="none" strike="noStrike" kern="1200" cap="none" spc="0" normalizeH="0" baseline="0" noProof="0" dirty="0">
              <a:ln>
                <a:noFill/>
              </a:ln>
              <a:solidFill>
                <a:srgbClr val="2D637F"/>
              </a:solidFill>
              <a:effectLst/>
              <a:uLnTx/>
              <a:uFillTx/>
              <a:latin typeface="Lucida Grande"/>
              <a:ea typeface="+mn-ea"/>
              <a:cs typeface="Lucida Grande"/>
            </a:endParaRPr>
          </a:p>
          <a:p>
            <a:pPr marL="742950" lvl="1" indent="-285750">
              <a:spcBef>
                <a:spcPct val="20000"/>
              </a:spcBef>
            </a:pPr>
            <a:endParaRPr lang="el-GR" sz="2000" dirty="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882249E2-4454-4E95-9141-BFBD0844E7BB}"/>
              </a:ext>
            </a:extLst>
          </p:cNvPr>
          <p:cNvSpPr>
            <a:spLocks noGrp="1"/>
          </p:cNvSpPr>
          <p:nvPr>
            <p:ph type="title"/>
          </p:nvPr>
        </p:nvSpPr>
        <p:spPr>
          <a:xfrm>
            <a:off x="457200" y="245444"/>
            <a:ext cx="7766050" cy="1150353"/>
          </a:xfrm>
        </p:spPr>
        <p:txBody>
          <a:bodyPr/>
          <a:lstStyle/>
          <a:p>
            <a:pPr lvl="0">
              <a:defRPr/>
            </a:pPr>
            <a:r>
              <a:rPr lang="en-US" dirty="0"/>
              <a:t>Overview</a:t>
            </a:r>
          </a:p>
        </p:txBody>
      </p:sp>
    </p:spTree>
    <p:extLst>
      <p:ext uri="{BB962C8B-B14F-4D97-AF65-F5344CB8AC3E}">
        <p14:creationId xmlns:p14="http://schemas.microsoft.com/office/powerpoint/2010/main" val="1237893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5208"/>
            <a:ext cx="7766050" cy="1150353"/>
          </a:xfrm>
        </p:spPr>
        <p:txBody>
          <a:bodyPr>
            <a:normAutofit/>
          </a:bodyPr>
          <a:lstStyle/>
          <a:p>
            <a:pPr algn="ctr"/>
            <a:r>
              <a:rPr lang="en-US" sz="4400" dirty="0"/>
              <a:t>Theory</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3582789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27"/>
            <a:ext cx="7766050" cy="1150353"/>
          </a:xfrm>
        </p:spPr>
        <p:txBody>
          <a:bodyPr>
            <a:normAutofit fontScale="90000"/>
          </a:bodyPr>
          <a:lstStyle/>
          <a:p>
            <a:pPr algn="ctr"/>
            <a:r>
              <a:rPr lang="en-US" sz="4400" baseline="30000" dirty="0"/>
              <a:t>64</a:t>
            </a:r>
            <a:r>
              <a:rPr lang="en-US" sz="4400" dirty="0"/>
              <a:t>Cu and </a:t>
            </a:r>
            <a:r>
              <a:rPr lang="en-US" sz="4400" baseline="30000" dirty="0"/>
              <a:t>47</a:t>
            </a:r>
            <a:r>
              <a:rPr lang="en-US" sz="4400" dirty="0"/>
              <a:t>Sc (n,p) Cross-Section Measurements</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731886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6570143" cy="1143000"/>
          </a:xfrm>
        </p:spPr>
        <p:txBody>
          <a:bodyPr>
            <a:normAutofit/>
          </a:bodyPr>
          <a:lstStyle/>
          <a:p>
            <a:r>
              <a:rPr lang="en-US" sz="4200" dirty="0"/>
              <a:t>Medical Applications</a:t>
            </a:r>
          </a:p>
        </p:txBody>
      </p:sp>
      <p:sp>
        <p:nvSpPr>
          <p:cNvPr id="8" name="Content Placeholder 2"/>
          <p:cNvSpPr txBox="1">
            <a:spLocks/>
          </p:cNvSpPr>
          <p:nvPr/>
        </p:nvSpPr>
        <p:spPr>
          <a:xfrm>
            <a:off x="482600" y="2003280"/>
            <a:ext cx="8446168" cy="2064669"/>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200" dirty="0">
                <a:solidFill>
                  <a:srgbClr val="2D637F"/>
                </a:solidFill>
                <a:latin typeface="Lucida Grande"/>
                <a:cs typeface="Lucida Grande"/>
              </a:rPr>
              <a:t>Emerging medical radionuclides</a:t>
            </a:r>
            <a:endParaRPr kumimoji="0" lang="en-US" sz="2200" b="0" i="0" u="none" strike="noStrike" kern="1200" cap="none" spc="0" normalizeH="0" baseline="0" noProof="0" dirty="0">
              <a:ln>
                <a:noFill/>
              </a:ln>
              <a:solidFill>
                <a:srgbClr val="2D637F"/>
              </a:solidFill>
              <a:effectLst/>
              <a:uLnTx/>
              <a:uFillTx/>
              <a:latin typeface="Lucida Grande"/>
              <a:ea typeface="+mn-ea"/>
              <a:cs typeface="Lucida Grande"/>
            </a:endParaRPr>
          </a:p>
          <a:p>
            <a:pPr marL="742950" lvl="1" indent="-285750">
              <a:spcBef>
                <a:spcPct val="20000"/>
              </a:spcBef>
              <a:buFont typeface="Arial"/>
              <a:buChar char="–"/>
            </a:pPr>
            <a:r>
              <a:rPr kumimoji="0" lang="en-US" sz="2000" b="0" i="0" u="none" strike="noStrike" kern="1200" cap="none" spc="0" normalizeH="0" baseline="30000" noProof="0" dirty="0">
                <a:ln>
                  <a:noFill/>
                </a:ln>
                <a:solidFill>
                  <a:srgbClr val="2D637F"/>
                </a:solidFill>
                <a:effectLst/>
                <a:uLnTx/>
                <a:uFillTx/>
                <a:latin typeface="Lucida Grande"/>
                <a:ea typeface="+mn-ea"/>
                <a:cs typeface="Lucida Grande"/>
              </a:rPr>
              <a:t>64</a:t>
            </a: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Cu (t</a:t>
            </a:r>
            <a:r>
              <a:rPr kumimoji="0" lang="en-US" sz="2000" b="0" i="0" u="none" strike="noStrike" kern="1200" cap="none" spc="0" normalizeH="0" baseline="-25000" noProof="0" dirty="0">
                <a:ln>
                  <a:noFill/>
                </a:ln>
                <a:solidFill>
                  <a:srgbClr val="2D637F"/>
                </a:solidFill>
                <a:effectLst/>
                <a:uLnTx/>
                <a:uFillTx/>
                <a:latin typeface="Lucida Grande"/>
                <a:ea typeface="+mn-ea"/>
                <a:cs typeface="Lucida Grande"/>
              </a:rPr>
              <a:t>1/2</a:t>
            </a: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 = 12.7 hr) – 61% </a:t>
            </a:r>
            <a:r>
              <a:rPr kumimoji="0" lang="el-GR" sz="2000" b="0" i="0" u="none" strike="noStrike" kern="1200" cap="none" spc="0" normalizeH="0" baseline="0" noProof="0" dirty="0">
                <a:ln>
                  <a:noFill/>
                </a:ln>
                <a:solidFill>
                  <a:srgbClr val="2D637F"/>
                </a:solidFill>
                <a:effectLst/>
                <a:uLnTx/>
                <a:uFillTx/>
                <a:latin typeface="Lucida Grande"/>
                <a:ea typeface="+mn-ea"/>
                <a:cs typeface="Lucida Grande"/>
              </a:rPr>
              <a:t>β</a:t>
            </a:r>
            <a:r>
              <a:rPr kumimoji="0" lang="en-US" sz="2000" b="0" i="0" u="none" strike="noStrike" kern="1200" cap="none" spc="0" normalizeH="0" baseline="30000" noProof="0" dirty="0">
                <a:ln>
                  <a:noFill/>
                </a:ln>
                <a:solidFill>
                  <a:srgbClr val="2D637F"/>
                </a:solidFill>
                <a:effectLst/>
                <a:uLnTx/>
                <a:uFillTx/>
                <a:latin typeface="Lucida Grande"/>
                <a:ea typeface="+mn-ea"/>
                <a:cs typeface="Lucida Grande"/>
              </a:rPr>
              <a:t>+</a:t>
            </a: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 to </a:t>
            </a:r>
            <a:r>
              <a:rPr kumimoji="0" lang="en-US" sz="2000" b="0" i="0" u="none" strike="noStrike" kern="1200" cap="none" spc="0" normalizeH="0" baseline="30000" noProof="0" dirty="0">
                <a:ln>
                  <a:noFill/>
                </a:ln>
                <a:solidFill>
                  <a:srgbClr val="2D637F"/>
                </a:solidFill>
                <a:effectLst/>
                <a:uLnTx/>
                <a:uFillTx/>
                <a:latin typeface="Lucida Grande"/>
                <a:ea typeface="+mn-ea"/>
                <a:cs typeface="Lucida Grande"/>
              </a:rPr>
              <a:t>64</a:t>
            </a: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Ni, 39%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to </a:t>
            </a:r>
            <a:r>
              <a:rPr lang="en-US" sz="2000" baseline="30000" dirty="0">
                <a:solidFill>
                  <a:srgbClr val="2D637F"/>
                </a:solidFill>
                <a:latin typeface="Lucida Grande"/>
                <a:cs typeface="Lucida Grande"/>
              </a:rPr>
              <a:t>64</a:t>
            </a:r>
            <a:r>
              <a:rPr lang="en-US" sz="2000" dirty="0">
                <a:solidFill>
                  <a:srgbClr val="2D637F"/>
                </a:solidFill>
                <a:latin typeface="Lucida Grande"/>
                <a:cs typeface="Lucida Grande"/>
              </a:rPr>
              <a:t>Zn</a:t>
            </a:r>
          </a:p>
          <a:p>
            <a:pPr marL="742950" lvl="1" indent="-285750">
              <a:spcBef>
                <a:spcPct val="20000"/>
              </a:spcBef>
              <a:buFont typeface="Arial"/>
              <a:buChar char="–"/>
            </a:pPr>
            <a:r>
              <a:rPr lang="en-US" sz="2000" baseline="30000" dirty="0">
                <a:solidFill>
                  <a:srgbClr val="2D637F"/>
                </a:solidFill>
                <a:latin typeface="Lucida Grande"/>
                <a:cs typeface="Lucida Grande"/>
              </a:rPr>
              <a:t>47</a:t>
            </a:r>
            <a:r>
              <a:rPr lang="en-US" sz="2000" dirty="0">
                <a:solidFill>
                  <a:srgbClr val="2D637F"/>
                </a:solidFill>
                <a:latin typeface="Lucida Grande"/>
                <a:cs typeface="Lucida Grande"/>
              </a:rPr>
              <a:t>Sc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3.35 d) –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to </a:t>
            </a:r>
            <a:r>
              <a:rPr lang="en-US" sz="2000" baseline="30000" dirty="0">
                <a:solidFill>
                  <a:srgbClr val="2D637F"/>
                </a:solidFill>
                <a:latin typeface="Lucida Grande"/>
                <a:cs typeface="Lucida Grande"/>
              </a:rPr>
              <a:t>47</a:t>
            </a:r>
            <a:r>
              <a:rPr lang="en-US" sz="2000" dirty="0">
                <a:solidFill>
                  <a:srgbClr val="2D637F"/>
                </a:solidFill>
                <a:latin typeface="Lucida Grande"/>
                <a:cs typeface="Lucida Grande"/>
              </a:rPr>
              <a:t>Ti, with 159-keV </a:t>
            </a:r>
            <a:r>
              <a:rPr lang="el-GR" sz="2000" dirty="0">
                <a:solidFill>
                  <a:srgbClr val="2D637F"/>
                </a:solidFill>
                <a:latin typeface="Lucida Grande"/>
                <a:cs typeface="Lucida Grande"/>
              </a:rPr>
              <a:t>γ</a:t>
            </a:r>
            <a:endParaRPr kumimoji="0" lang="en-US" sz="2000" b="0" i="0" u="none" strike="noStrike" kern="1200" cap="none" spc="0" normalizeH="0" baseline="0" noProof="0" dirty="0">
              <a:ln>
                <a:noFill/>
              </a:ln>
              <a:solidFill>
                <a:srgbClr val="2D637F"/>
              </a:solidFill>
              <a:effectLst/>
              <a:uLnTx/>
              <a:uFillTx/>
              <a:latin typeface="Lucida Grande"/>
              <a:ea typeface="+mn-ea"/>
              <a:cs typeface="Lucida Grande"/>
            </a:endParaRPr>
          </a:p>
        </p:txBody>
      </p:sp>
      <p:sp>
        <p:nvSpPr>
          <p:cNvPr id="10" name="Content Placeholder 9"/>
          <p:cNvSpPr>
            <a:spLocks noGrp="1"/>
          </p:cNvSpPr>
          <p:nvPr>
            <p:ph idx="14"/>
          </p:nvPr>
        </p:nvSpPr>
        <p:spPr/>
        <p:txBody>
          <a:bodyPr/>
          <a:lstStyle/>
          <a:p>
            <a:endParaRPr lang="en-US"/>
          </a:p>
        </p:txBody>
      </p:sp>
      <p:pic>
        <p:nvPicPr>
          <p:cNvPr id="11267" name="Picture 3" descr="D:\Documents\School Work\Isotope Data\Proposals\muller_title.PNG"/>
          <p:cNvPicPr>
            <a:picLocks noChangeAspect="1" noChangeArrowheads="1"/>
          </p:cNvPicPr>
          <p:nvPr/>
        </p:nvPicPr>
        <p:blipFill>
          <a:blip r:embed="rId2"/>
          <a:srcRect/>
          <a:stretch>
            <a:fillRect/>
          </a:stretch>
        </p:blipFill>
        <p:spPr bwMode="auto">
          <a:xfrm>
            <a:off x="290146" y="3228361"/>
            <a:ext cx="5164871" cy="1753213"/>
          </a:xfrm>
          <a:prstGeom prst="rect">
            <a:avLst/>
          </a:prstGeom>
          <a:noFill/>
        </p:spPr>
      </p:pic>
      <p:pic>
        <p:nvPicPr>
          <p:cNvPr id="11266" name="Picture 2" descr="D:\Documents\School Work\Isotope Data\Proposals\lewis_title.PNG"/>
          <p:cNvPicPr>
            <a:picLocks noChangeAspect="1" noChangeArrowheads="1"/>
          </p:cNvPicPr>
          <p:nvPr/>
        </p:nvPicPr>
        <p:blipFill>
          <a:blip r:embed="rId3"/>
          <a:srcRect/>
          <a:stretch>
            <a:fillRect/>
          </a:stretch>
        </p:blipFill>
        <p:spPr bwMode="auto">
          <a:xfrm>
            <a:off x="4493414" y="4700279"/>
            <a:ext cx="4435354" cy="1242099"/>
          </a:xfrm>
          <a:prstGeom prst="rect">
            <a:avLst/>
          </a:prstGeom>
          <a:noFill/>
        </p:spPr>
      </p:pic>
    </p:spTree>
    <p:extLst>
      <p:ext uri="{BB962C8B-B14F-4D97-AF65-F5344CB8AC3E}">
        <p14:creationId xmlns:p14="http://schemas.microsoft.com/office/powerpoint/2010/main" val="2377363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4"/>
          <a:stretch/>
        </p:blipFill>
        <p:spPr>
          <a:xfrm>
            <a:off x="511467" y="1791357"/>
            <a:ext cx="7013702" cy="4004016"/>
          </a:xfrm>
          <a:prstGeom prst="rect">
            <a:avLst/>
          </a:prstGeom>
          <a:noFill/>
          <a:ln>
            <a:noFill/>
          </a:ln>
        </p:spPr>
      </p:pic>
      <p:sp>
        <p:nvSpPr>
          <p:cNvPr id="2" name="Title 1"/>
          <p:cNvSpPr>
            <a:spLocks noGrp="1"/>
          </p:cNvSpPr>
          <p:nvPr>
            <p:ph type="title"/>
          </p:nvPr>
        </p:nvSpPr>
        <p:spPr>
          <a:xfrm>
            <a:off x="164708" y="259713"/>
            <a:ext cx="8731060" cy="1143000"/>
          </a:xfrm>
        </p:spPr>
        <p:txBody>
          <a:bodyPr>
            <a:noAutofit/>
          </a:bodyPr>
          <a:lstStyle/>
          <a:p>
            <a:r>
              <a:rPr lang="en-US" sz="3200" dirty="0"/>
              <a:t>The UC Berkeley High Flux Neutron Generator</a:t>
            </a:r>
          </a:p>
        </p:txBody>
      </p:sp>
      <p:cxnSp>
        <p:nvCxnSpPr>
          <p:cNvPr id="9" name="Shape 112"/>
          <p:cNvCxnSpPr/>
          <p:nvPr/>
        </p:nvCxnSpPr>
        <p:spPr>
          <a:xfrm flipH="1" flipV="1">
            <a:off x="5768096" y="3038807"/>
            <a:ext cx="1605470" cy="1082878"/>
          </a:xfrm>
          <a:prstGeom prst="straightConnector1">
            <a:avLst/>
          </a:prstGeom>
          <a:noFill/>
          <a:ln w="76300" cap="flat" cmpd="sng">
            <a:solidFill>
              <a:srgbClr val="2E75B6"/>
            </a:solidFill>
            <a:prstDash val="solid"/>
            <a:miter/>
            <a:headEnd type="none" w="med" len="med"/>
            <a:tailEnd type="triangle" w="lg" len="lg"/>
          </a:ln>
        </p:spPr>
      </p:cxnSp>
      <p:cxnSp>
        <p:nvCxnSpPr>
          <p:cNvPr id="11" name="Shape 113"/>
          <p:cNvCxnSpPr/>
          <p:nvPr/>
        </p:nvCxnSpPr>
        <p:spPr>
          <a:xfrm>
            <a:off x="808775" y="2960866"/>
            <a:ext cx="1495800" cy="747719"/>
          </a:xfrm>
          <a:prstGeom prst="straightConnector1">
            <a:avLst/>
          </a:prstGeom>
          <a:noFill/>
          <a:ln w="76300" cap="flat" cmpd="sng">
            <a:solidFill>
              <a:srgbClr val="5B9BD5"/>
            </a:solidFill>
            <a:prstDash val="solid"/>
            <a:miter/>
            <a:headEnd type="none" w="med" len="med"/>
            <a:tailEnd type="triangle" w="lg" len="lg"/>
          </a:ln>
        </p:spPr>
      </p:cxnSp>
      <p:sp>
        <p:nvSpPr>
          <p:cNvPr id="12" name="Shape 114"/>
          <p:cNvSpPr/>
          <p:nvPr/>
        </p:nvSpPr>
        <p:spPr>
          <a:xfrm>
            <a:off x="6526439" y="3270066"/>
            <a:ext cx="190619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2E75B6"/>
                </a:solidFill>
                <a:latin typeface="Calibri"/>
                <a:ea typeface="Calibri"/>
                <a:cs typeface="Calibri"/>
                <a:sym typeface="Calibri"/>
              </a:rPr>
              <a:t>Deuterium Gas</a:t>
            </a:r>
          </a:p>
        </p:txBody>
      </p:sp>
      <p:sp>
        <p:nvSpPr>
          <p:cNvPr id="13" name="Shape 115"/>
          <p:cNvSpPr/>
          <p:nvPr/>
        </p:nvSpPr>
        <p:spPr>
          <a:xfrm rot="1780800">
            <a:off x="4489160" y="2467772"/>
            <a:ext cx="1319399" cy="436680"/>
          </a:xfrm>
          <a:prstGeom prst="ellipse">
            <a:avLst/>
          </a:prstGeom>
          <a:solidFill>
            <a:srgbClr val="5B9BD5"/>
          </a:solidFill>
          <a:ln>
            <a:noFill/>
          </a:ln>
        </p:spPr>
        <p:txBody>
          <a:bodyPr lIns="91425" tIns="91425" rIns="91425" bIns="91425" anchor="ctr" anchorCtr="0">
            <a:noAutofit/>
          </a:bodyPr>
          <a:lstStyle/>
          <a:p>
            <a:pPr lvl="0">
              <a:spcBef>
                <a:spcPts val="0"/>
              </a:spcBef>
              <a:buNone/>
            </a:pPr>
            <a:endParaRPr/>
          </a:p>
        </p:txBody>
      </p:sp>
      <p:sp>
        <p:nvSpPr>
          <p:cNvPr id="14" name="Shape 116"/>
          <p:cNvSpPr/>
          <p:nvPr/>
        </p:nvSpPr>
        <p:spPr>
          <a:xfrm rot="1780800">
            <a:off x="2326138" y="3850533"/>
            <a:ext cx="1319399" cy="436680"/>
          </a:xfrm>
          <a:prstGeom prst="ellipse">
            <a:avLst/>
          </a:prstGeom>
          <a:solidFill>
            <a:srgbClr val="5B9BD5"/>
          </a:solidFill>
          <a:ln>
            <a:noFill/>
          </a:ln>
        </p:spPr>
        <p:txBody>
          <a:bodyPr lIns="91425" tIns="91425" rIns="91425" bIns="91425" anchor="ctr" anchorCtr="0">
            <a:noAutofit/>
          </a:bodyPr>
          <a:lstStyle/>
          <a:p>
            <a:pPr lvl="0">
              <a:spcBef>
                <a:spcPts val="0"/>
              </a:spcBef>
              <a:buNone/>
            </a:pPr>
            <a:endParaRPr/>
          </a:p>
        </p:txBody>
      </p:sp>
      <p:cxnSp>
        <p:nvCxnSpPr>
          <p:cNvPr id="15" name="Shape 117"/>
          <p:cNvCxnSpPr/>
          <p:nvPr/>
        </p:nvCxnSpPr>
        <p:spPr>
          <a:xfrm flipV="1">
            <a:off x="757208" y="4494179"/>
            <a:ext cx="1509350" cy="841066"/>
          </a:xfrm>
          <a:prstGeom prst="straightConnector1">
            <a:avLst/>
          </a:prstGeom>
          <a:noFill/>
          <a:ln w="38150" cap="flat" cmpd="sng">
            <a:solidFill>
              <a:srgbClr val="FF0000"/>
            </a:solidFill>
            <a:prstDash val="solid"/>
            <a:miter/>
            <a:headEnd type="none" w="med" len="med"/>
            <a:tailEnd type="triangle" w="lg" len="lg"/>
          </a:ln>
        </p:spPr>
      </p:cxnSp>
      <p:cxnSp>
        <p:nvCxnSpPr>
          <p:cNvPr id="16" name="Shape 118"/>
          <p:cNvCxnSpPr/>
          <p:nvPr/>
        </p:nvCxnSpPr>
        <p:spPr>
          <a:xfrm flipH="1">
            <a:off x="6010738" y="2406645"/>
            <a:ext cx="880918" cy="515880"/>
          </a:xfrm>
          <a:prstGeom prst="straightConnector1">
            <a:avLst/>
          </a:prstGeom>
          <a:noFill/>
          <a:ln w="38150" cap="flat" cmpd="sng">
            <a:solidFill>
              <a:srgbClr val="FF0000"/>
            </a:solidFill>
            <a:prstDash val="solid"/>
            <a:miter/>
            <a:headEnd type="none" w="med" len="med"/>
            <a:tailEnd type="triangle" w="lg" len="lg"/>
          </a:ln>
        </p:spPr>
      </p:cxnSp>
      <p:sp>
        <p:nvSpPr>
          <p:cNvPr id="17" name="Shape 119"/>
          <p:cNvSpPr/>
          <p:nvPr/>
        </p:nvSpPr>
        <p:spPr>
          <a:xfrm>
            <a:off x="6422576" y="2727738"/>
            <a:ext cx="469080"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00"/>
                </a:solidFill>
                <a:latin typeface="Calibri"/>
                <a:ea typeface="Calibri"/>
                <a:cs typeface="Calibri"/>
                <a:sym typeface="Calibri"/>
              </a:rPr>
              <a:t>RF</a:t>
            </a:r>
          </a:p>
        </p:txBody>
      </p:sp>
      <p:sp>
        <p:nvSpPr>
          <p:cNvPr id="18" name="Shape 120"/>
          <p:cNvSpPr/>
          <p:nvPr/>
        </p:nvSpPr>
        <p:spPr>
          <a:xfrm rot="1780800">
            <a:off x="4486641" y="2467772"/>
            <a:ext cx="1319399" cy="436680"/>
          </a:xfrm>
          <a:prstGeom prst="ellipse">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19" name="Shape 121"/>
          <p:cNvSpPr/>
          <p:nvPr/>
        </p:nvSpPr>
        <p:spPr>
          <a:xfrm rot="1780800">
            <a:off x="2326138" y="3850533"/>
            <a:ext cx="1319399" cy="436680"/>
          </a:xfrm>
          <a:prstGeom prst="ellipse">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0" name="Shape 122"/>
          <p:cNvSpPr/>
          <p:nvPr/>
        </p:nvSpPr>
        <p:spPr>
          <a:xfrm>
            <a:off x="5198758" y="2041966"/>
            <a:ext cx="125243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D Plasma</a:t>
            </a:r>
          </a:p>
        </p:txBody>
      </p:sp>
      <p:sp>
        <p:nvSpPr>
          <p:cNvPr id="21" name="Shape 123"/>
          <p:cNvSpPr/>
          <p:nvPr/>
        </p:nvSpPr>
        <p:spPr>
          <a:xfrm>
            <a:off x="2985838" y="1552725"/>
            <a:ext cx="1132199" cy="2061359"/>
          </a:xfrm>
          <a:prstGeom prst="lightningBolt">
            <a:avLst/>
          </a:prstGeom>
          <a:solidFill>
            <a:srgbClr val="FFC000"/>
          </a:solidFill>
          <a:ln>
            <a:noFill/>
          </a:ln>
        </p:spPr>
        <p:txBody>
          <a:bodyPr lIns="91425" tIns="91425" rIns="91425" bIns="91425" anchor="ctr" anchorCtr="0">
            <a:noAutofit/>
          </a:bodyPr>
          <a:lstStyle/>
          <a:p>
            <a:pPr lvl="0">
              <a:spcBef>
                <a:spcPts val="0"/>
              </a:spcBef>
              <a:buNone/>
            </a:pPr>
            <a:endParaRPr/>
          </a:p>
        </p:txBody>
      </p:sp>
      <p:sp>
        <p:nvSpPr>
          <p:cNvPr id="22" name="Shape 124"/>
          <p:cNvSpPr/>
          <p:nvPr/>
        </p:nvSpPr>
        <p:spPr>
          <a:xfrm>
            <a:off x="2266558" y="2492325"/>
            <a:ext cx="1304280" cy="5169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800" b="0" i="0" u="none" strike="noStrike" cap="none">
                <a:solidFill>
                  <a:srgbClr val="FFC000"/>
                </a:solidFill>
                <a:latin typeface="Calibri"/>
                <a:ea typeface="Calibri"/>
                <a:cs typeface="Calibri"/>
                <a:sym typeface="Calibri"/>
              </a:rPr>
              <a:t>100kV</a:t>
            </a:r>
          </a:p>
        </p:txBody>
      </p:sp>
      <p:cxnSp>
        <p:nvCxnSpPr>
          <p:cNvPr id="23" name="Shape 125"/>
          <p:cNvCxnSpPr/>
          <p:nvPr/>
        </p:nvCxnSpPr>
        <p:spPr>
          <a:xfrm flipH="1">
            <a:off x="4465078" y="311188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4" name="Shape 126"/>
          <p:cNvCxnSpPr/>
          <p:nvPr/>
        </p:nvCxnSpPr>
        <p:spPr>
          <a:xfrm flipH="1">
            <a:off x="4235398" y="2994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5" name="Shape 127"/>
          <p:cNvCxnSpPr/>
          <p:nvPr/>
        </p:nvCxnSpPr>
        <p:spPr>
          <a:xfrm flipH="1">
            <a:off x="4137479" y="292252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6" name="Shape 128"/>
          <p:cNvCxnSpPr/>
          <p:nvPr/>
        </p:nvCxnSpPr>
        <p:spPr>
          <a:xfrm flipH="1">
            <a:off x="4018318" y="286024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7" name="Shape 129"/>
          <p:cNvCxnSpPr/>
          <p:nvPr/>
        </p:nvCxnSpPr>
        <p:spPr>
          <a:xfrm flipH="1">
            <a:off x="4352759" y="3066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8" name="Shape 130"/>
          <p:cNvCxnSpPr/>
          <p:nvPr/>
        </p:nvCxnSpPr>
        <p:spPr>
          <a:xfrm rot="10800000" flipH="1">
            <a:off x="3772438" y="3751246"/>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29" name="Shape 131"/>
          <p:cNvCxnSpPr/>
          <p:nvPr/>
        </p:nvCxnSpPr>
        <p:spPr>
          <a:xfrm rot="10800000" flipH="1">
            <a:off x="3634919" y="369040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0" name="Shape 132"/>
          <p:cNvCxnSpPr/>
          <p:nvPr/>
        </p:nvCxnSpPr>
        <p:spPr>
          <a:xfrm rot="10800000" flipH="1">
            <a:off x="3507838" y="359320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1" name="Shape 133"/>
          <p:cNvCxnSpPr/>
          <p:nvPr/>
        </p:nvCxnSpPr>
        <p:spPr>
          <a:xfrm rot="10800000" flipH="1">
            <a:off x="3380399" y="3532366"/>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2" name="Shape 134"/>
          <p:cNvCxnSpPr/>
          <p:nvPr/>
        </p:nvCxnSpPr>
        <p:spPr>
          <a:xfrm rot="10800000" flipH="1">
            <a:off x="3260879" y="3444166"/>
            <a:ext cx="551520" cy="431279"/>
          </a:xfrm>
          <a:prstGeom prst="straightConnector1">
            <a:avLst/>
          </a:prstGeom>
          <a:noFill/>
          <a:ln w="28425" cap="flat" cmpd="sng">
            <a:solidFill>
              <a:srgbClr val="FF00FF"/>
            </a:solidFill>
            <a:prstDash val="solid"/>
            <a:miter/>
            <a:headEnd type="none" w="med" len="med"/>
            <a:tailEnd type="triangle" w="lg" len="lg"/>
          </a:ln>
        </p:spPr>
      </p:cxnSp>
      <p:sp>
        <p:nvSpPr>
          <p:cNvPr id="33" name="Shape 135"/>
          <p:cNvSpPr/>
          <p:nvPr/>
        </p:nvSpPr>
        <p:spPr>
          <a:xfrm>
            <a:off x="4510438" y="3356326"/>
            <a:ext cx="1365479" cy="6389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D beam</a:t>
            </a:r>
          </a:p>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1-1000mA</a:t>
            </a:r>
          </a:p>
        </p:txBody>
      </p:sp>
      <p:sp>
        <p:nvSpPr>
          <p:cNvPr id="34" name="Shape 136"/>
          <p:cNvSpPr/>
          <p:nvPr/>
        </p:nvSpPr>
        <p:spPr>
          <a:xfrm rot="2455200">
            <a:off x="3760199" y="3299806"/>
            <a:ext cx="800999" cy="449639"/>
          </a:xfrm>
          <a:prstGeom prst="irregularSeal2">
            <a:avLst/>
          </a:prstGeom>
          <a:solidFill>
            <a:srgbClr val="5B9BD5"/>
          </a:solidFill>
          <a:ln w="12600" cap="flat" cmpd="sng">
            <a:solidFill>
              <a:srgbClr val="181717"/>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137"/>
          <p:cNvSpPr/>
          <p:nvPr/>
        </p:nvSpPr>
        <p:spPr>
          <a:xfrm>
            <a:off x="2627999" y="3127726"/>
            <a:ext cx="133631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9DC3E6"/>
                </a:solidFill>
                <a:latin typeface="Calibri"/>
                <a:ea typeface="Calibri"/>
                <a:cs typeface="Calibri"/>
                <a:sym typeface="Calibri"/>
              </a:rPr>
              <a:t>DD Fusion</a:t>
            </a:r>
          </a:p>
        </p:txBody>
      </p:sp>
      <p:sp>
        <p:nvSpPr>
          <p:cNvPr id="36" name="Shape 138"/>
          <p:cNvSpPr/>
          <p:nvPr/>
        </p:nvSpPr>
        <p:spPr>
          <a:xfrm>
            <a:off x="4069438" y="344884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139"/>
          <p:cNvSpPr/>
          <p:nvPr/>
        </p:nvSpPr>
        <p:spPr>
          <a:xfrm>
            <a:off x="3911038" y="337252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140"/>
          <p:cNvSpPr/>
          <p:nvPr/>
        </p:nvSpPr>
        <p:spPr>
          <a:xfrm>
            <a:off x="3972238" y="34762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141"/>
          <p:cNvSpPr/>
          <p:nvPr/>
        </p:nvSpPr>
        <p:spPr>
          <a:xfrm>
            <a:off x="4124519" y="36284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142"/>
          <p:cNvSpPr/>
          <p:nvPr/>
        </p:nvSpPr>
        <p:spPr>
          <a:xfrm>
            <a:off x="4017599" y="34160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143"/>
          <p:cNvSpPr/>
          <p:nvPr/>
        </p:nvSpPr>
        <p:spPr>
          <a:xfrm>
            <a:off x="4111558" y="34906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144"/>
          <p:cNvSpPr/>
          <p:nvPr/>
        </p:nvSpPr>
        <p:spPr>
          <a:xfrm>
            <a:off x="4946757" y="1156006"/>
            <a:ext cx="4319081" cy="396719"/>
          </a:xfrm>
          <a:prstGeom prst="rect">
            <a:avLst/>
          </a:prstGeom>
          <a:noFill/>
          <a:ln>
            <a:noFill/>
          </a:ln>
        </p:spPr>
        <p:txBody>
          <a:bodyPr lIns="91425" tIns="45700" rIns="91425" bIns="45700" anchor="t" anchorCtr="0">
            <a:noAutofit/>
          </a:bodyPr>
          <a:lstStyle/>
          <a:p>
            <a:pPr algn="ctr">
              <a:buSzPct val="25000"/>
            </a:pPr>
            <a:r>
              <a:rPr lang="en-US" sz="2000" b="1" i="0" u="none" strike="noStrike" cap="none" dirty="0">
                <a:latin typeface="Calibri"/>
                <a:ea typeface="Calibri"/>
                <a:cs typeface="Calibri"/>
                <a:sym typeface="Calibri"/>
              </a:rPr>
              <a:t>2.45 MeV </a:t>
            </a:r>
            <a:r>
              <a:rPr lang="en-US" sz="2000" b="1" dirty="0">
                <a:latin typeface="Calibri"/>
                <a:ea typeface="Calibri"/>
                <a:cs typeface="Calibri"/>
                <a:sym typeface="Calibri"/>
              </a:rPr>
              <a:t>neutrons, 10</a:t>
            </a:r>
            <a:r>
              <a:rPr lang="en-US" sz="2000" b="1" baseline="30000" dirty="0">
                <a:latin typeface="Calibri"/>
                <a:ea typeface="Calibri"/>
                <a:cs typeface="Calibri"/>
                <a:sym typeface="Calibri"/>
              </a:rPr>
              <a:t>7</a:t>
            </a:r>
            <a:r>
              <a:rPr lang="en-US" sz="2000" b="1" dirty="0">
                <a:latin typeface="Calibri"/>
                <a:ea typeface="Calibri"/>
                <a:cs typeface="Calibri"/>
                <a:sym typeface="Calibri"/>
              </a:rPr>
              <a:t> n/s/cm</a:t>
            </a:r>
            <a:r>
              <a:rPr lang="en-US" sz="2000" b="1" baseline="30000" dirty="0">
                <a:latin typeface="Calibri"/>
                <a:ea typeface="Calibri"/>
                <a:cs typeface="Calibri"/>
                <a:sym typeface="Calibri"/>
              </a:rPr>
              <a:t>2</a:t>
            </a:r>
          </a:p>
          <a:p>
            <a:pPr algn="ctr">
              <a:buSzPct val="25000"/>
            </a:pPr>
            <a:r>
              <a:rPr lang="en-US" sz="2000" b="1" dirty="0">
                <a:ea typeface="Calibri"/>
                <a:cs typeface="Calibri"/>
                <a:sym typeface="Calibri"/>
              </a:rPr>
              <a:t>Extraction Plate: 5mm diameter</a:t>
            </a:r>
            <a:endParaRPr lang="en-US" sz="2000" dirty="0">
              <a:solidFill>
                <a:srgbClr val="385623"/>
              </a:solidFill>
              <a:ea typeface="Calibri"/>
              <a:cs typeface="Calibri"/>
              <a:sym typeface="Calibri"/>
            </a:endParaRPr>
          </a:p>
          <a:p>
            <a:pPr marL="0" marR="0" lvl="0" indent="0" algn="ctr" rtl="0">
              <a:lnSpc>
                <a:spcPct val="100000"/>
              </a:lnSpc>
              <a:spcBef>
                <a:spcPts val="0"/>
              </a:spcBef>
              <a:buSzPct val="25000"/>
              <a:buNone/>
            </a:pPr>
            <a:endParaRPr lang="en-US" sz="2000" b="0" i="0" u="none" strike="noStrike" cap="none" dirty="0">
              <a:solidFill>
                <a:srgbClr val="385623"/>
              </a:solidFill>
              <a:latin typeface="Calibri"/>
              <a:ea typeface="Calibri"/>
              <a:cs typeface="Calibri"/>
              <a:sym typeface="Calibri"/>
            </a:endParaRPr>
          </a:p>
        </p:txBody>
      </p:sp>
      <p:cxnSp>
        <p:nvCxnSpPr>
          <p:cNvPr id="43" name="Shape 145"/>
          <p:cNvCxnSpPr/>
          <p:nvPr/>
        </p:nvCxnSpPr>
        <p:spPr>
          <a:xfrm rot="10800000">
            <a:off x="4946758" y="3967965"/>
            <a:ext cx="0" cy="383400"/>
          </a:xfrm>
          <a:prstGeom prst="straightConnector1">
            <a:avLst/>
          </a:prstGeom>
          <a:noFill/>
          <a:ln w="19075" cap="flat" cmpd="sng">
            <a:solidFill>
              <a:srgbClr val="5B9BD5"/>
            </a:solidFill>
            <a:prstDash val="solid"/>
            <a:miter/>
            <a:headEnd type="none" w="med" len="med"/>
            <a:tailEnd type="none" w="med" len="med"/>
          </a:ln>
        </p:spPr>
      </p:cxnSp>
      <p:cxnSp>
        <p:nvCxnSpPr>
          <p:cNvPr id="44" name="Shape 146"/>
          <p:cNvCxnSpPr/>
          <p:nvPr/>
        </p:nvCxnSpPr>
        <p:spPr>
          <a:xfrm rot="10800000">
            <a:off x="4530598" y="4182526"/>
            <a:ext cx="416160" cy="171000"/>
          </a:xfrm>
          <a:prstGeom prst="straightConnector1">
            <a:avLst/>
          </a:prstGeom>
          <a:noFill/>
          <a:ln w="19075" cap="flat" cmpd="sng">
            <a:solidFill>
              <a:srgbClr val="5B9BD5"/>
            </a:solidFill>
            <a:prstDash val="solid"/>
            <a:miter/>
            <a:headEnd type="none" w="med" len="med"/>
            <a:tailEnd type="none" w="med" len="med"/>
          </a:ln>
        </p:spPr>
      </p:cxnSp>
      <p:cxnSp>
        <p:nvCxnSpPr>
          <p:cNvPr id="45" name="Shape 147"/>
          <p:cNvCxnSpPr/>
          <p:nvPr/>
        </p:nvCxnSpPr>
        <p:spPr>
          <a:xfrm rot="10800000">
            <a:off x="4522679" y="3749805"/>
            <a:ext cx="14039" cy="431999"/>
          </a:xfrm>
          <a:prstGeom prst="straightConnector1">
            <a:avLst/>
          </a:prstGeom>
          <a:noFill/>
          <a:ln w="19075" cap="flat" cmpd="sng">
            <a:solidFill>
              <a:srgbClr val="5B9BD5"/>
            </a:solidFill>
            <a:prstDash val="solid"/>
            <a:miter/>
            <a:headEnd type="none" w="med" len="med"/>
            <a:tailEnd type="triangle" w="lg" len="lg"/>
          </a:ln>
        </p:spPr>
      </p:cxnSp>
      <p:sp>
        <p:nvSpPr>
          <p:cNvPr id="46" name="Shape 148"/>
          <p:cNvSpPr/>
          <p:nvPr/>
        </p:nvSpPr>
        <p:spPr>
          <a:xfrm>
            <a:off x="4995358" y="3957526"/>
            <a:ext cx="615600" cy="4013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5B9BD5"/>
                </a:solidFill>
                <a:latin typeface="Calibri"/>
                <a:ea typeface="Calibri"/>
                <a:cs typeface="Calibri"/>
                <a:sym typeface="Calibri"/>
              </a:rPr>
              <a:t>H</a:t>
            </a:r>
            <a:r>
              <a:rPr lang="en-US" sz="1800" b="0" i="0" u="none" strike="noStrike" cap="none" baseline="-25000" dirty="0">
                <a:solidFill>
                  <a:srgbClr val="5B9BD5"/>
                </a:solidFill>
                <a:latin typeface="Calibri"/>
                <a:ea typeface="Calibri"/>
                <a:cs typeface="Calibri"/>
                <a:sym typeface="Calibri"/>
              </a:rPr>
              <a:t>2</a:t>
            </a:r>
            <a:r>
              <a:rPr lang="en-US" sz="1800" b="0" i="0" u="none" strike="noStrike" cap="none" dirty="0">
                <a:solidFill>
                  <a:srgbClr val="5B9BD5"/>
                </a:solidFill>
                <a:latin typeface="Calibri"/>
                <a:ea typeface="Calibri"/>
                <a:cs typeface="Calibri"/>
                <a:sym typeface="Calibri"/>
              </a:rPr>
              <a:t>O</a:t>
            </a:r>
          </a:p>
        </p:txBody>
      </p:sp>
    </p:spTree>
    <p:custDataLst>
      <p:tags r:id="rId1"/>
    </p:custDataLst>
    <p:extLst>
      <p:ext uri="{BB962C8B-B14F-4D97-AF65-F5344CB8AC3E}">
        <p14:creationId xmlns:p14="http://schemas.microsoft.com/office/powerpoint/2010/main" val="32615560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childTnLst>
                          </p:cTn>
                        </p:par>
                        <p:par>
                          <p:cTn id="112" fill="hold">
                            <p:stCondLst>
                              <p:cond delay="500"/>
                            </p:stCondLst>
                            <p:childTnLst>
                              <p:par>
                                <p:cTn id="113" presetID="49" presetClass="path" presetSubtype="0" accel="50000" decel="50000" fill="hold" grpId="0" nodeType="afterEffect">
                                  <p:stCondLst>
                                    <p:cond delay="0"/>
                                  </p:stCondLst>
                                  <p:childTnLst>
                                    <p:animMotion origin="layout" path="M 5E-6 -3.7037E-6 L 0.3856 0.51436 " pathEditMode="relative" rAng="0" ptsTypes="AA">
                                      <p:cBhvr>
                                        <p:cTn id="114" dur="1000" fill="hold"/>
                                        <p:tgtEl>
                                          <p:spTgt spid="39"/>
                                        </p:tgtEl>
                                        <p:attrNameLst>
                                          <p:attrName>ppt_x</p:attrName>
                                          <p:attrName>ppt_y</p:attrName>
                                        </p:attrNameLst>
                                      </p:cBhvr>
                                      <p:rCtr x="193" y="257"/>
                                    </p:animMotion>
                                  </p:childTnLst>
                                </p:cTn>
                              </p:par>
                              <p:par>
                                <p:cTn id="115" presetID="56" presetClass="path" presetSubtype="0" accel="50000" decel="50000" fill="hold" grpId="0" nodeType="withEffect">
                                  <p:stCondLst>
                                    <p:cond delay="0"/>
                                  </p:stCondLst>
                                  <p:childTnLst>
                                    <p:animMotion origin="layout" path="M 3.88889E-6 -4.81481E-6 L 0.44479 -0.58518 " pathEditMode="relative" rAng="0" ptsTypes="AA">
                                      <p:cBhvr>
                                        <p:cTn id="116" dur="1000" fill="hold"/>
                                        <p:tgtEl>
                                          <p:spTgt spid="41"/>
                                        </p:tgtEl>
                                        <p:attrNameLst>
                                          <p:attrName>ppt_x</p:attrName>
                                          <p:attrName>ppt_y</p:attrName>
                                        </p:attrNameLst>
                                      </p:cBhvr>
                                      <p:rCtr x="222" y="-293"/>
                                    </p:animMotion>
                                  </p:childTnLst>
                                </p:cTn>
                              </p:par>
                              <p:par>
                                <p:cTn id="117" presetID="0" presetClass="path" presetSubtype="0" accel="50000" decel="50000" fill="hold" grpId="0" nodeType="withEffect">
                                  <p:stCondLst>
                                    <p:cond delay="0"/>
                                  </p:stCondLst>
                                  <p:childTnLst>
                                    <p:animMotion origin="layout" path="M 2.5E-6 -3.7037E-6 L -0.47205 -0.5037 " pathEditMode="relative" rAng="0" ptsTypes="AA">
                                      <p:cBhvr>
                                        <p:cTn id="118" dur="1000" fill="hold"/>
                                        <p:tgtEl>
                                          <p:spTgt spid="37"/>
                                        </p:tgtEl>
                                        <p:attrNameLst>
                                          <p:attrName>ppt_x</p:attrName>
                                          <p:attrName>ppt_y</p:attrName>
                                        </p:attrNameLst>
                                      </p:cBhvr>
                                      <p:rCtr x="-236" y="-252"/>
                                    </p:animMotion>
                                  </p:childTnLst>
                                </p:cTn>
                              </p:par>
                              <p:par>
                                <p:cTn id="119" presetID="0" presetClass="path" presetSubtype="0" accel="50000" decel="50000" fill="hold" grpId="0" nodeType="withEffect">
                                  <p:stCondLst>
                                    <p:cond delay="0"/>
                                  </p:stCondLst>
                                  <p:childTnLst>
                                    <p:animMotion origin="layout" path="M 1.66667E-6 -1.48148E-6 L 0.66753 0.05185 " pathEditMode="relative" rAng="0" ptsTypes="AA">
                                      <p:cBhvr>
                                        <p:cTn id="120" dur="1000" fill="hold"/>
                                        <p:tgtEl>
                                          <p:spTgt spid="38"/>
                                        </p:tgtEl>
                                        <p:attrNameLst>
                                          <p:attrName>ppt_x</p:attrName>
                                          <p:attrName>ppt_y</p:attrName>
                                        </p:attrNameLst>
                                      </p:cBhvr>
                                      <p:rCtr x="334" y="26"/>
                                    </p:animMotion>
                                  </p:childTnLst>
                                </p:cTn>
                              </p:par>
                              <p:par>
                                <p:cTn id="121" presetID="0" presetClass="path" presetSubtype="0" accel="50000" decel="50000" fill="hold" grpId="0" nodeType="withEffect">
                                  <p:stCondLst>
                                    <p:cond delay="0"/>
                                  </p:stCondLst>
                                  <p:childTnLst>
                                    <p:animMotion origin="layout" path="M 5.55556E-7 4.81481E-6 L -0.53281 0.40092 " pathEditMode="relative" rAng="0" ptsTypes="AA">
                                      <p:cBhvr>
                                        <p:cTn id="122" dur="1000" fill="hold"/>
                                        <p:tgtEl>
                                          <p:spTgt spid="40"/>
                                        </p:tgtEl>
                                        <p:attrNameLst>
                                          <p:attrName>ppt_x</p:attrName>
                                          <p:attrName>ppt_y</p:attrName>
                                        </p:attrNameLst>
                                      </p:cBhvr>
                                      <p:rCtr x="-266" y="200"/>
                                    </p:animMotion>
                                  </p:childTnLst>
                                </p:cTn>
                              </p:par>
                              <p:par>
                                <p:cTn id="123" presetID="64" presetClass="path" presetSubtype="0" accel="50000" decel="50000" fill="hold" grpId="0" nodeType="withEffect">
                                  <p:stCondLst>
                                    <p:cond delay="0"/>
                                  </p:stCondLst>
                                  <p:childTnLst>
                                    <p:animMotion origin="layout" path="M 1.38889E-6 -4.81481E-6 L 1.38889E-6 -0.60625 " pathEditMode="relative" rAng="0" ptsTypes="AA">
                                      <p:cBhvr>
                                        <p:cTn id="124" dur="1000" fill="hold"/>
                                        <p:tgtEl>
                                          <p:spTgt spid="36"/>
                                        </p:tgtEl>
                                        <p:attrNameLst>
                                          <p:attrName>ppt_x</p:attrName>
                                          <p:attrName>ppt_y</p:attrName>
                                        </p:attrNameLst>
                                      </p:cBhvr>
                                      <p:rCtr x="0" y="-303"/>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0" grpId="0"/>
      <p:bldP spid="3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6570143" cy="1143000"/>
          </a:xfrm>
        </p:spPr>
        <p:txBody>
          <a:bodyPr>
            <a:normAutofit fontScale="90000"/>
          </a:bodyPr>
          <a:lstStyle/>
          <a:p>
            <a:r>
              <a:rPr lang="en-US" sz="4200" dirty="0"/>
              <a:t>Why (n,p) via DD neutrons?</a:t>
            </a:r>
          </a:p>
        </p:txBody>
      </p:sp>
      <p:sp>
        <p:nvSpPr>
          <p:cNvPr id="8" name="Content Placeholder 2"/>
          <p:cNvSpPr txBox="1">
            <a:spLocks/>
          </p:cNvSpPr>
          <p:nvPr/>
        </p:nvSpPr>
        <p:spPr>
          <a:xfrm>
            <a:off x="482600" y="2003280"/>
            <a:ext cx="8446168" cy="356263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200" dirty="0">
                <a:solidFill>
                  <a:srgbClr val="2D637F"/>
                </a:solidFill>
                <a:latin typeface="Lucida Grande"/>
                <a:cs typeface="Lucida Grande"/>
              </a:rPr>
              <a:t>Advantages over thermal reactors:</a:t>
            </a:r>
          </a:p>
          <a:p>
            <a:pPr marL="800100" lvl="1" indent="-342900">
              <a:spcBef>
                <a:spcPct val="20000"/>
              </a:spcBef>
              <a:buFont typeface="Arial"/>
              <a:buChar char="•"/>
              <a:defRPr/>
            </a:pP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Co-production of many unwanted activities via (n,</a:t>
            </a:r>
            <a:r>
              <a:rPr kumimoji="0" lang="el-GR" sz="2000" b="0" i="0" u="none" strike="noStrike" kern="1200" cap="none" spc="0" normalizeH="0" baseline="0" noProof="0" dirty="0">
                <a:ln>
                  <a:noFill/>
                </a:ln>
                <a:solidFill>
                  <a:srgbClr val="2D637F"/>
                </a:solidFill>
                <a:effectLst/>
                <a:uLnTx/>
                <a:uFillTx/>
                <a:latin typeface="Lucida Grande"/>
                <a:ea typeface="+mn-ea"/>
                <a:cs typeface="Lucida Grande"/>
              </a:rPr>
              <a:t>γ</a:t>
            </a: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Far cheaper startup costs, no proliferation concerns</a:t>
            </a:r>
            <a:endParaRPr kumimoji="0" lang="en-US" sz="2000" b="0" i="0" u="none" strike="noStrike" kern="1200" cap="none" spc="0" normalizeH="0" baseline="0" noProof="0" dirty="0">
              <a:ln>
                <a:noFill/>
              </a:ln>
              <a:solidFill>
                <a:srgbClr val="2D637F"/>
              </a:solidFill>
              <a:effectLst/>
              <a:uLnTx/>
              <a:uFillTx/>
              <a:latin typeface="Lucida Grande"/>
              <a:ea typeface="+mn-ea"/>
              <a:cs typeface="Lucida Grande"/>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srgbClr val="2D637F"/>
                </a:solidFill>
                <a:effectLst/>
                <a:uLnTx/>
                <a:uFillTx/>
                <a:latin typeface="Lucida Grande"/>
                <a:ea typeface="+mn-ea"/>
                <a:cs typeface="Lucida Grande"/>
              </a:rPr>
              <a:t>Advantages over DT neutrons:</a:t>
            </a:r>
          </a:p>
          <a:p>
            <a:pPr marL="800100" lvl="1" indent="-342900">
              <a:spcBef>
                <a:spcPct val="20000"/>
              </a:spcBef>
              <a:buFont typeface="Arial"/>
              <a:buChar char="•"/>
              <a:defRPr/>
            </a:pPr>
            <a:r>
              <a:rPr lang="en-US" sz="1900" dirty="0">
                <a:solidFill>
                  <a:srgbClr val="2D637F"/>
                </a:solidFill>
                <a:latin typeface="Lucida Grande"/>
                <a:cs typeface="Lucida Grande"/>
              </a:rPr>
              <a:t>14-15 MeV DT neutrons open up unwanted (</a:t>
            </a:r>
            <a:r>
              <a:rPr lang="en-US" sz="1900" dirty="0" err="1">
                <a:solidFill>
                  <a:srgbClr val="2D637F"/>
                </a:solidFill>
                <a:latin typeface="Lucida Grande"/>
                <a:cs typeface="Lucida Grande"/>
              </a:rPr>
              <a:t>n,pxn</a:t>
            </a:r>
            <a:r>
              <a:rPr lang="en-US" sz="1900" dirty="0">
                <a:solidFill>
                  <a:srgbClr val="2D637F"/>
                </a:solidFill>
                <a:latin typeface="Lucida Grande"/>
                <a:cs typeface="Lucida Grande"/>
              </a:rPr>
              <a:t>) channels, contaminating the desired product</a:t>
            </a:r>
          </a:p>
          <a:p>
            <a:pPr marL="800100" lvl="1" indent="-342900">
              <a:spcBef>
                <a:spcPct val="20000"/>
              </a:spcBef>
              <a:buFont typeface="Arial"/>
              <a:buChar char="•"/>
              <a:defRPr/>
            </a:pPr>
            <a:r>
              <a:rPr lang="en-US" sz="1900" dirty="0">
                <a:solidFill>
                  <a:srgbClr val="2D637F"/>
                </a:solidFill>
                <a:latin typeface="Lucida Grande"/>
                <a:cs typeface="Lucida Grande"/>
              </a:rPr>
              <a:t>No tritium handling concerns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srgbClr val="2D637F"/>
                </a:solidFill>
                <a:effectLst/>
                <a:uLnTx/>
                <a:uFillTx/>
                <a:latin typeface="Lucida Grande"/>
                <a:ea typeface="+mn-ea"/>
                <a:cs typeface="Lucida Grande"/>
              </a:rPr>
              <a:t>2-3 MeV DD neutrons are ideal for (n,p) and (n,</a:t>
            </a:r>
            <a:r>
              <a:rPr kumimoji="0" lang="el-GR" sz="2200" b="0" i="0" u="none" strike="noStrike" kern="1200" cap="none" spc="0" normalizeH="0" baseline="0" noProof="0" dirty="0">
                <a:ln>
                  <a:noFill/>
                </a:ln>
                <a:solidFill>
                  <a:srgbClr val="2D637F"/>
                </a:solidFill>
                <a:effectLst/>
                <a:uLnTx/>
                <a:uFillTx/>
                <a:latin typeface="Calibri" panose="020F0502020204030204" pitchFamily="34" charset="0"/>
                <a:cs typeface="Lucida Grande"/>
              </a:rPr>
              <a:t>α</a:t>
            </a:r>
            <a:r>
              <a:rPr kumimoji="0" lang="en-US" sz="2200" b="0" i="0" u="none" strike="noStrike" kern="1200" cap="none" spc="0" normalizeH="0" baseline="0" noProof="0" dirty="0">
                <a:ln>
                  <a:noFill/>
                </a:ln>
                <a:solidFill>
                  <a:srgbClr val="2D637F"/>
                </a:solidFill>
                <a:effectLst/>
                <a:uLnTx/>
                <a:uFillTx/>
                <a:latin typeface="Lucida Grande"/>
                <a:ea typeface="+mn-ea"/>
                <a:cs typeface="Lucida Grande"/>
              </a:rPr>
              <a:t>) production, but often suffer from fairly low flux, and poor nuclear data</a:t>
            </a:r>
            <a:endParaRPr kumimoji="0" lang="en-US" sz="2000" b="0" i="0" u="none" strike="noStrike" kern="1200" cap="none" spc="0" normalizeH="0" baseline="0" noProof="0" dirty="0">
              <a:ln>
                <a:noFill/>
              </a:ln>
              <a:solidFill>
                <a:srgbClr val="2D637F"/>
              </a:solidFill>
              <a:effectLst/>
              <a:uLnTx/>
              <a:uFillTx/>
              <a:latin typeface="Lucida Grande"/>
              <a:ea typeface="+mn-ea"/>
              <a:cs typeface="Lucida Grande"/>
            </a:endParaRPr>
          </a:p>
        </p:txBody>
      </p:sp>
      <p:sp>
        <p:nvSpPr>
          <p:cNvPr id="10" name="Content Placeholder 9"/>
          <p:cNvSpPr>
            <a:spLocks noGrp="1"/>
          </p:cNvSpPr>
          <p:nvPr>
            <p:ph idx="14"/>
          </p:nvPr>
        </p:nvSpPr>
        <p:spPr/>
        <p:txBody>
          <a:bodyPr/>
          <a:lstStyle/>
          <a:p>
            <a:endParaRPr lang="en-US"/>
          </a:p>
        </p:txBody>
      </p:sp>
    </p:spTree>
    <p:extLst>
      <p:ext uri="{BB962C8B-B14F-4D97-AF65-F5344CB8AC3E}">
        <p14:creationId xmlns:p14="http://schemas.microsoft.com/office/powerpoint/2010/main" val="36156099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258718"/>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Background &amp; History of Nuclear Medicine</a:t>
            </a:r>
          </a:p>
          <a:p>
            <a:pPr marL="342900" indent="-342900">
              <a:spcBef>
                <a:spcPct val="20000"/>
              </a:spcBef>
              <a:buFont typeface="Arial"/>
              <a:buChar char="•"/>
            </a:pPr>
            <a:r>
              <a:rPr lang="en-US" sz="2200" baseline="30000" dirty="0">
                <a:solidFill>
                  <a:srgbClr val="2D637F"/>
                </a:solidFill>
                <a:latin typeface="Lucida Grande"/>
              </a:rPr>
              <a:t>64</a:t>
            </a:r>
            <a:r>
              <a:rPr lang="en-US" sz="2200" dirty="0">
                <a:solidFill>
                  <a:srgbClr val="2D637F"/>
                </a:solidFill>
                <a:latin typeface="Lucida Grande"/>
              </a:rPr>
              <a:t>Cu and </a:t>
            </a:r>
            <a:r>
              <a:rPr lang="en-US" sz="2200" baseline="30000" dirty="0">
                <a:solidFill>
                  <a:srgbClr val="2D637F"/>
                </a:solidFill>
                <a:latin typeface="Lucida Grande"/>
              </a:rPr>
              <a:t>47</a:t>
            </a:r>
            <a:r>
              <a:rPr lang="en-US" sz="2200" dirty="0">
                <a:solidFill>
                  <a:srgbClr val="2D637F"/>
                </a:solidFill>
                <a:latin typeface="Lucida Grande"/>
              </a:rPr>
              <a:t>Sc (n,p) Cross-Section Measurements</a:t>
            </a:r>
          </a:p>
          <a:p>
            <a:pPr marL="342900" indent="-342900">
              <a:spcBef>
                <a:spcPct val="20000"/>
              </a:spcBef>
              <a:buFont typeface="Arial"/>
              <a:buChar char="•"/>
            </a:pPr>
            <a:r>
              <a:rPr lang="en-US" sz="2200" dirty="0">
                <a:solidFill>
                  <a:srgbClr val="2D637F"/>
                </a:solidFill>
                <a:latin typeface="Lucida Grande"/>
                <a:cs typeface="Lucida Grande"/>
              </a:rPr>
              <a:t>Stacked-target charged particle excitation functions </a:t>
            </a:r>
          </a:p>
        </p:txBody>
      </p:sp>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E52873C8-7AD0-4E32-A4A0-2BE37F2432B4}"/>
              </a:ext>
            </a:extLst>
          </p:cNvPr>
          <p:cNvSpPr>
            <a:spLocks noGrp="1"/>
          </p:cNvSpPr>
          <p:nvPr>
            <p:ph type="title"/>
          </p:nvPr>
        </p:nvSpPr>
        <p:spPr>
          <a:xfrm>
            <a:off x="457200" y="245444"/>
            <a:ext cx="7766050" cy="1150353"/>
          </a:xfrm>
        </p:spPr>
        <p:txBody>
          <a:bodyPr/>
          <a:lstStyle/>
          <a:p>
            <a:pPr lvl="0">
              <a:defRPr/>
            </a:pPr>
            <a:r>
              <a:rPr lang="en-US" dirty="0"/>
              <a:t>Overview</a:t>
            </a:r>
          </a:p>
        </p:txBody>
      </p:sp>
    </p:spTree>
    <p:extLst>
      <p:ext uri="{BB962C8B-B14F-4D97-AF65-F5344CB8AC3E}">
        <p14:creationId xmlns:p14="http://schemas.microsoft.com/office/powerpoint/2010/main" val="40027164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08" y="259713"/>
            <a:ext cx="8731060" cy="1143000"/>
          </a:xfrm>
        </p:spPr>
        <p:txBody>
          <a:bodyPr>
            <a:noAutofit/>
          </a:bodyPr>
          <a:lstStyle/>
          <a:p>
            <a:r>
              <a:rPr lang="en-US" sz="3200" dirty="0"/>
              <a:t>The UC Berkeley High Flux Neutron Generator</a:t>
            </a:r>
          </a:p>
        </p:txBody>
      </p:sp>
      <p:pic>
        <p:nvPicPr>
          <p:cNvPr id="1027"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1028"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graphicFrame>
        <p:nvGraphicFramePr>
          <p:cNvPr id="53" name="Table 52"/>
          <p:cNvGraphicFramePr>
            <a:graphicFrameLocks noGrp="1"/>
          </p:cNvGraphicFramePr>
          <p:nvPr/>
        </p:nvGraphicFramePr>
        <p:xfrm>
          <a:off x="4710022" y="5201920"/>
          <a:ext cx="4433976" cy="1656080"/>
        </p:xfrm>
        <a:graphic>
          <a:graphicData uri="http://schemas.openxmlformats.org/drawingml/2006/table">
            <a:tbl>
              <a:tblPr firstRow="1" bandRow="1">
                <a:tableStyleId>{5C22544A-7EE6-4342-B048-85BDC9FD1C3A}</a:tableStyleId>
              </a:tblPr>
              <a:tblGrid>
                <a:gridCol w="1108494">
                  <a:extLst>
                    <a:ext uri="{9D8B030D-6E8A-4147-A177-3AD203B41FA5}">
                      <a16:colId xmlns:a16="http://schemas.microsoft.com/office/drawing/2014/main" val="20000"/>
                    </a:ext>
                  </a:extLst>
                </a:gridCol>
                <a:gridCol w="1108494">
                  <a:extLst>
                    <a:ext uri="{9D8B030D-6E8A-4147-A177-3AD203B41FA5}">
                      <a16:colId xmlns:a16="http://schemas.microsoft.com/office/drawing/2014/main" val="20001"/>
                    </a:ext>
                  </a:extLst>
                </a:gridCol>
                <a:gridCol w="1108494">
                  <a:extLst>
                    <a:ext uri="{9D8B030D-6E8A-4147-A177-3AD203B41FA5}">
                      <a16:colId xmlns:a16="http://schemas.microsoft.com/office/drawing/2014/main" val="20002"/>
                    </a:ext>
                  </a:extLst>
                </a:gridCol>
                <a:gridCol w="1108494">
                  <a:extLst>
                    <a:ext uri="{9D8B030D-6E8A-4147-A177-3AD203B41FA5}">
                      <a16:colId xmlns:a16="http://schemas.microsoft.com/office/drawing/2014/main" val="20003"/>
                    </a:ext>
                  </a:extLst>
                </a:gridCol>
              </a:tblGrid>
              <a:tr h="370840">
                <a:tc>
                  <a:txBody>
                    <a:bodyPr/>
                    <a:lstStyle/>
                    <a:p>
                      <a:pPr algn="ctr"/>
                      <a:r>
                        <a:rPr lang="en-US" sz="1200" dirty="0"/>
                        <a:t>Foils Used</a:t>
                      </a:r>
                    </a:p>
                    <a:p>
                      <a:pPr algn="ctr"/>
                      <a:endParaRPr lang="en-US" sz="1200" dirty="0"/>
                    </a:p>
                  </a:txBody>
                  <a:tcPr/>
                </a:tc>
                <a:tc>
                  <a:txBody>
                    <a:bodyPr/>
                    <a:lstStyle/>
                    <a:p>
                      <a:pPr algn="ctr"/>
                      <a:r>
                        <a:rPr lang="en-US" sz="1200" dirty="0"/>
                        <a:t>Metal Purity</a:t>
                      </a:r>
                    </a:p>
                  </a:txBody>
                  <a:tcPr/>
                </a:tc>
                <a:tc>
                  <a:txBody>
                    <a:bodyPr/>
                    <a:lstStyle/>
                    <a:p>
                      <a:pPr algn="ctr"/>
                      <a:r>
                        <a:rPr lang="en-US" sz="1200"/>
                        <a:t>Abundance (a/o)</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a:t>Foil Density (mg/cm</a:t>
                      </a:r>
                      <a:r>
                        <a:rPr lang="en-US" sz="1200" baseline="30000"/>
                        <a:t>2</a:t>
                      </a:r>
                      <a:r>
                        <a:rPr lang="en-US" sz="1200"/>
                        <a:t>)</a:t>
                      </a:r>
                    </a:p>
                  </a:txBody>
                  <a:tcPr/>
                </a:tc>
                <a:extLst>
                  <a:ext uri="{0D108BD9-81ED-4DB2-BD59-A6C34878D82A}">
                    <a16:rowId xmlns:a16="http://schemas.microsoft.com/office/drawing/2014/main" val="10000"/>
                  </a:ext>
                </a:extLst>
              </a:tr>
              <a:tr h="370840">
                <a:tc>
                  <a:txBody>
                    <a:bodyPr/>
                    <a:lstStyle/>
                    <a:p>
                      <a:pPr algn="ctr"/>
                      <a:r>
                        <a:rPr lang="en-US" sz="1200" baseline="30000" dirty="0" err="1"/>
                        <a:t>nat</a:t>
                      </a:r>
                      <a:r>
                        <a:rPr lang="en-US" sz="1200" dirty="0" err="1"/>
                        <a:t>In</a:t>
                      </a:r>
                      <a:endParaRPr lang="en-US" sz="1200" dirty="0"/>
                    </a:p>
                  </a:txBody>
                  <a:tcPr/>
                </a:tc>
                <a:tc>
                  <a:txBody>
                    <a:bodyPr/>
                    <a:lstStyle/>
                    <a:p>
                      <a:pPr algn="ctr"/>
                      <a:r>
                        <a:rPr lang="en-US" sz="1200" dirty="0"/>
                        <a:t>&gt; 99.999%</a:t>
                      </a:r>
                    </a:p>
                  </a:txBody>
                  <a:tcPr/>
                </a:tc>
                <a:tc>
                  <a:txBody>
                    <a:bodyPr/>
                    <a:lstStyle/>
                    <a:p>
                      <a:pPr algn="ctr"/>
                      <a:r>
                        <a:rPr lang="en-US" sz="1200" baseline="30000" dirty="0"/>
                        <a:t>113</a:t>
                      </a:r>
                      <a:r>
                        <a:rPr lang="en-US" sz="1200" dirty="0"/>
                        <a:t>In (4.29%), </a:t>
                      </a:r>
                      <a:r>
                        <a:rPr lang="en-US" sz="1200" baseline="30000" dirty="0"/>
                        <a:t>115</a:t>
                      </a:r>
                      <a:r>
                        <a:rPr lang="en-US" sz="1200" dirty="0"/>
                        <a:t>In (95.71%)</a:t>
                      </a:r>
                    </a:p>
                  </a:txBody>
                  <a:tcPr/>
                </a:tc>
                <a:tc>
                  <a:txBody>
                    <a:bodyPr/>
                    <a:lstStyle/>
                    <a:p>
                      <a:pPr algn="ctr"/>
                      <a:r>
                        <a:rPr lang="en-US" sz="1200" dirty="0"/>
                        <a:t>365.5</a:t>
                      </a:r>
                    </a:p>
                  </a:txBody>
                  <a:tcPr/>
                </a:tc>
                <a:extLst>
                  <a:ext uri="{0D108BD9-81ED-4DB2-BD59-A6C34878D82A}">
                    <a16:rowId xmlns:a16="http://schemas.microsoft.com/office/drawing/2014/main" val="10001"/>
                  </a:ext>
                </a:extLst>
              </a:tr>
              <a:tr h="370840">
                <a:tc>
                  <a:txBody>
                    <a:bodyPr/>
                    <a:lstStyle/>
                    <a:p>
                      <a:pPr algn="ctr"/>
                      <a:r>
                        <a:rPr lang="en-US" sz="1200" baseline="30000" dirty="0" err="1"/>
                        <a:t>nat</a:t>
                      </a:r>
                      <a:r>
                        <a:rPr lang="en-US" sz="1200" dirty="0" err="1"/>
                        <a:t>Zn</a:t>
                      </a:r>
                      <a:endParaRPr lang="en-US" sz="1200" dirty="0"/>
                    </a:p>
                  </a:txBody>
                  <a:tcPr/>
                </a:tc>
                <a:tc>
                  <a:txBody>
                    <a:bodyPr/>
                    <a:lstStyle/>
                    <a:p>
                      <a:pPr algn="ctr"/>
                      <a:r>
                        <a:rPr lang="en-US" sz="1200" dirty="0"/>
                        <a:t>&gt; 99.99%</a:t>
                      </a:r>
                    </a:p>
                  </a:txBody>
                  <a:tcPr/>
                </a:tc>
                <a:tc>
                  <a:txBody>
                    <a:bodyPr/>
                    <a:lstStyle/>
                    <a:p>
                      <a:pPr algn="ctr"/>
                      <a:r>
                        <a:rPr lang="en-US" sz="1200" baseline="30000" dirty="0"/>
                        <a:t>64</a:t>
                      </a:r>
                      <a:r>
                        <a:rPr lang="en-US" sz="1200" dirty="0"/>
                        <a:t>Zn (49.17%)</a:t>
                      </a:r>
                    </a:p>
                  </a:txBody>
                  <a:tcPr/>
                </a:tc>
                <a:tc>
                  <a:txBody>
                    <a:bodyPr/>
                    <a:lstStyle/>
                    <a:p>
                      <a:pPr algn="ctr"/>
                      <a:r>
                        <a:rPr lang="en-US" sz="1200" dirty="0"/>
                        <a:t>714.1</a:t>
                      </a:r>
                    </a:p>
                  </a:txBody>
                  <a:tcPr/>
                </a:tc>
                <a:extLst>
                  <a:ext uri="{0D108BD9-81ED-4DB2-BD59-A6C34878D82A}">
                    <a16:rowId xmlns:a16="http://schemas.microsoft.com/office/drawing/2014/main" val="10002"/>
                  </a:ext>
                </a:extLst>
              </a:tr>
              <a:tr h="370840">
                <a:tc>
                  <a:txBody>
                    <a:bodyPr/>
                    <a:lstStyle/>
                    <a:p>
                      <a:pPr algn="ctr"/>
                      <a:r>
                        <a:rPr lang="en-US" sz="1200" baseline="30000" dirty="0" err="1"/>
                        <a:t>nat</a:t>
                      </a:r>
                      <a:r>
                        <a:rPr lang="en-US" sz="1200" dirty="0" err="1"/>
                        <a:t>Ti</a:t>
                      </a:r>
                      <a:endParaRPr lang="en-US" sz="1200" dirty="0"/>
                    </a:p>
                  </a:txBody>
                  <a:tcPr/>
                </a:tc>
                <a:tc>
                  <a:txBody>
                    <a:bodyPr/>
                    <a:lstStyle/>
                    <a:p>
                      <a:pPr algn="ctr"/>
                      <a:r>
                        <a:rPr lang="en-US" sz="1200" dirty="0"/>
                        <a:t>99.999%</a:t>
                      </a:r>
                    </a:p>
                  </a:txBody>
                  <a:tcPr/>
                </a:tc>
                <a:tc>
                  <a:txBody>
                    <a:bodyPr/>
                    <a:lstStyle/>
                    <a:p>
                      <a:pPr algn="ctr"/>
                      <a:r>
                        <a:rPr lang="en-US" sz="1200" baseline="30000" dirty="0"/>
                        <a:t>47</a:t>
                      </a:r>
                      <a:r>
                        <a:rPr lang="en-US" sz="1200" dirty="0"/>
                        <a:t>Ti (7.44%)</a:t>
                      </a:r>
                    </a:p>
                  </a:txBody>
                  <a:tcPr/>
                </a:tc>
                <a:tc>
                  <a:txBody>
                    <a:bodyPr/>
                    <a:lstStyle/>
                    <a:p>
                      <a:pPr algn="ctr"/>
                      <a:r>
                        <a:rPr lang="en-US" sz="1200" dirty="0"/>
                        <a:t>450.6</a:t>
                      </a:r>
                    </a:p>
                  </a:txBody>
                  <a:tcPr/>
                </a:tc>
                <a:extLst>
                  <a:ext uri="{0D108BD9-81ED-4DB2-BD59-A6C34878D82A}">
                    <a16:rowId xmlns:a16="http://schemas.microsoft.com/office/drawing/2014/main" val="10003"/>
                  </a:ext>
                </a:extLst>
              </a:tr>
            </a:tbl>
          </a:graphicData>
        </a:graphic>
      </p:graphicFrame>
      <p:sp>
        <p:nvSpPr>
          <p:cNvPr id="6" name="Content Placeholder 2">
            <a:extLst>
              <a:ext uri="{FF2B5EF4-FFF2-40B4-BE49-F238E27FC236}">
                <a16:creationId xmlns:a16="http://schemas.microsoft.com/office/drawing/2014/main" id="{D9951C60-2304-4EBA-A6E8-6729DB395D18}"/>
              </a:ext>
            </a:extLst>
          </p:cNvPr>
          <p:cNvSpPr txBox="1">
            <a:spLocks/>
          </p:cNvSpPr>
          <p:nvPr/>
        </p:nvSpPr>
        <p:spPr>
          <a:xfrm>
            <a:off x="4644445" y="1044866"/>
            <a:ext cx="4068184" cy="1149496"/>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dirty="0">
                <a:solidFill>
                  <a:srgbClr val="2D637F"/>
                </a:solidFill>
                <a:latin typeface="Lucida Grande"/>
                <a:cs typeface="Lucida Grande"/>
              </a:rPr>
              <a:t>Dosimetry: IRDFF </a:t>
            </a:r>
            <a:r>
              <a:rPr lang="en-US" baseline="30000" dirty="0">
                <a:solidFill>
                  <a:srgbClr val="2D637F"/>
                </a:solidFill>
                <a:latin typeface="Lucida Grande"/>
                <a:cs typeface="Lucida Grande"/>
              </a:rPr>
              <a:t>113/115</a:t>
            </a:r>
            <a:r>
              <a:rPr lang="en-US" dirty="0">
                <a:solidFill>
                  <a:srgbClr val="2D637F"/>
                </a:solidFill>
                <a:latin typeface="Lucida Grande"/>
                <a:cs typeface="Lucida Grande"/>
              </a:rPr>
              <a:t>In(n,n’)</a:t>
            </a:r>
            <a:r>
              <a:rPr lang="en-US" baseline="30000" dirty="0">
                <a:solidFill>
                  <a:srgbClr val="2D637F"/>
                </a:solidFill>
                <a:latin typeface="Lucida Grande"/>
                <a:cs typeface="Lucida Grande"/>
              </a:rPr>
              <a:t>113m/115m</a:t>
            </a:r>
            <a:r>
              <a:rPr lang="en-US" dirty="0">
                <a:solidFill>
                  <a:srgbClr val="2D637F"/>
                </a:solidFill>
                <a:latin typeface="Lucida Grande"/>
                <a:cs typeface="Lucida Grande"/>
              </a:rPr>
              <a:t>In standards</a:t>
            </a:r>
          </a:p>
        </p:txBody>
      </p:sp>
    </p:spTree>
    <p:extLst>
      <p:ext uri="{BB962C8B-B14F-4D97-AF65-F5344CB8AC3E}">
        <p14:creationId xmlns:p14="http://schemas.microsoft.com/office/powerpoint/2010/main" val="479176582"/>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21"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sp>
        <p:nvSpPr>
          <p:cNvPr id="2" name="Title 1"/>
          <p:cNvSpPr>
            <a:spLocks noGrp="1"/>
          </p:cNvSpPr>
          <p:nvPr>
            <p:ph type="title"/>
          </p:nvPr>
        </p:nvSpPr>
        <p:spPr>
          <a:xfrm>
            <a:off x="164708" y="259713"/>
            <a:ext cx="8731060" cy="1143000"/>
          </a:xfrm>
        </p:spPr>
        <p:txBody>
          <a:bodyPr>
            <a:noAutofit/>
          </a:bodyPr>
          <a:lstStyle/>
          <a:p>
            <a:r>
              <a:rPr lang="en-US" sz="3200" dirty="0"/>
              <a:t>The UC Berkeley High Flux Neutron Generator</a:t>
            </a:r>
          </a:p>
        </p:txBody>
      </p:sp>
      <p:pic>
        <p:nvPicPr>
          <p:cNvPr id="48" name="Picture 47"/>
          <p:cNvPicPr>
            <a:picLocks noChangeAspect="1"/>
          </p:cNvPicPr>
          <p:nvPr/>
        </p:nvPicPr>
        <p:blipFill rotWithShape="1">
          <a:blip r:embed="rId5"/>
          <a:srcRect l="13689" t="5691" r="16320"/>
          <a:stretch/>
        </p:blipFill>
        <p:spPr>
          <a:xfrm>
            <a:off x="164708" y="1676995"/>
            <a:ext cx="4321878" cy="3324495"/>
          </a:xfrm>
          <a:prstGeom prst="rect">
            <a:avLst/>
          </a:prstGeom>
          <a:ln>
            <a:solidFill>
              <a:srgbClr val="000000"/>
            </a:solidFill>
          </a:ln>
        </p:spPr>
      </p:pic>
      <p:sp>
        <p:nvSpPr>
          <p:cNvPr id="15" name="Parallelogram 14"/>
          <p:cNvSpPr/>
          <p:nvPr/>
        </p:nvSpPr>
        <p:spPr>
          <a:xfrm rot="900000" flipH="1">
            <a:off x="3429766" y="3446398"/>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Zn</a:t>
            </a:r>
          </a:p>
        </p:txBody>
      </p:sp>
      <p:sp>
        <p:nvSpPr>
          <p:cNvPr id="16" name="Parallelogram 15"/>
          <p:cNvSpPr/>
          <p:nvPr/>
        </p:nvSpPr>
        <p:spPr>
          <a:xfrm rot="900000" flipH="1">
            <a:off x="3495672" y="3589129"/>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In</a:t>
            </a:r>
          </a:p>
        </p:txBody>
      </p:sp>
      <p:sp>
        <p:nvSpPr>
          <p:cNvPr id="17" name="Parallelogram 16"/>
          <p:cNvSpPr/>
          <p:nvPr/>
        </p:nvSpPr>
        <p:spPr>
          <a:xfrm rot="900000" flipH="1">
            <a:off x="6274241" y="1716127"/>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Zn</a:t>
            </a:r>
          </a:p>
        </p:txBody>
      </p:sp>
      <p:sp>
        <p:nvSpPr>
          <p:cNvPr id="18" name="Parallelogram 17"/>
          <p:cNvSpPr/>
          <p:nvPr/>
        </p:nvSpPr>
        <p:spPr>
          <a:xfrm rot="900000" flipH="1">
            <a:off x="6989502" y="4628121"/>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In</a:t>
            </a:r>
          </a:p>
        </p:txBody>
      </p:sp>
    </p:spTree>
    <p:custDataLst>
      <p:tags r:id="rId1"/>
    </p:custDataLst>
    <p:extLst>
      <p:ext uri="{BB962C8B-B14F-4D97-AF65-F5344CB8AC3E}">
        <p14:creationId xmlns:p14="http://schemas.microsoft.com/office/powerpoint/2010/main" val="1891798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2.77778E-6 -3.7037E-7 L -0.31232 0.25532 " pathEditMode="relative" rAng="0" ptsTypes="AA">
                                      <p:cBhvr>
                                        <p:cTn id="19" dur="1000" fill="hold"/>
                                        <p:tgtEl>
                                          <p:spTgt spid="17"/>
                                        </p:tgtEl>
                                        <p:attrNameLst>
                                          <p:attrName>ppt_x</p:attrName>
                                          <p:attrName>ppt_y</p:attrName>
                                        </p:attrNameLst>
                                      </p:cBhvr>
                                      <p:rCtr x="-15600" y="12800"/>
                                    </p:animMotion>
                                  </p:childTnLst>
                                </p:cTn>
                              </p:par>
                              <p:par>
                                <p:cTn id="20" presetID="0" presetClass="path" presetSubtype="0" accel="50000" decel="50000" fill="hold" grpId="0" nodeType="withEffect">
                                  <p:stCondLst>
                                    <p:cond delay="0"/>
                                  </p:stCondLst>
                                  <p:childTnLst>
                                    <p:animMotion origin="layout" path="M -0.00174 3.33333E-6 L -0.38212 -0.15139 " pathEditMode="relative" rAng="0" ptsTypes="AA">
                                      <p:cBhvr>
                                        <p:cTn id="21" dur="1000" fill="hold"/>
                                        <p:tgtEl>
                                          <p:spTgt spid="18"/>
                                        </p:tgtEl>
                                        <p:attrNameLst>
                                          <p:attrName>ppt_x</p:attrName>
                                          <p:attrName>ppt_y</p:attrName>
                                        </p:attrNameLst>
                                      </p:cBhvr>
                                      <p:rCtr x="-19000" y="-7600"/>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par>
                          <p:cTn id="32" fill="hold">
                            <p:stCondLst>
                              <p:cond delay="0"/>
                            </p:stCondLst>
                            <p:childTnLst>
                              <p:par>
                                <p:cTn id="33" presetID="0" presetClass="path" presetSubtype="0" accel="50000" decel="50000" fill="hold" grpId="0" nodeType="afterEffect">
                                  <p:stCondLst>
                                    <p:cond delay="0"/>
                                  </p:stCondLst>
                                  <p:childTnLst>
                                    <p:animMotion origin="layout" path="M 6.11111E-6 -3.33333E-6 L -0.15659 -0.18241 " pathEditMode="relative" ptsTypes="AA">
                                      <p:cBhvr>
                                        <p:cTn id="34" dur="1000" fill="hold"/>
                                        <p:tgtEl>
                                          <p:spTgt spid="16"/>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4.44444E-6 3.7037E-7 L -0.1585 -0.18102 " pathEditMode="relative" rAng="0" ptsTypes="AA">
                                      <p:cBhvr>
                                        <p:cTn id="36" dur="1000" fill="hold"/>
                                        <p:tgtEl>
                                          <p:spTgt spid="15"/>
                                        </p:tgtEl>
                                        <p:attrNameLst>
                                          <p:attrName>ppt_x</p:attrName>
                                          <p:attrName>ppt_y</p:attrName>
                                        </p:attrNameLst>
                                      </p:cBhvr>
                                      <p:rCtr x="-7900" y="-9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7" grpId="2" animBg="1"/>
      <p:bldP spid="18" grpId="0" animBg="1"/>
      <p:bldP spid="18" grpId="1" animBg="1"/>
      <p:bldP spid="18"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11"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pic>
        <p:nvPicPr>
          <p:cNvPr id="1026" name="Picture 2" descr="D:\Documents\School Work\Isotope Data\Proposals\IMG_20160531_183154957_HDR.jpg"/>
          <p:cNvPicPr>
            <a:picLocks noChangeAspect="1" noChangeArrowheads="1"/>
          </p:cNvPicPr>
          <p:nvPr/>
        </p:nvPicPr>
        <p:blipFill>
          <a:blip r:embed="rId5"/>
          <a:srcRect l="6908" t="6361" r="3947" b="15306"/>
          <a:stretch>
            <a:fillRect/>
          </a:stretch>
        </p:blipFill>
        <p:spPr bwMode="auto">
          <a:xfrm>
            <a:off x="5524310" y="1081594"/>
            <a:ext cx="3494995" cy="5455287"/>
          </a:xfrm>
          <a:prstGeom prst="rect">
            <a:avLst/>
          </a:prstGeom>
          <a:noFill/>
        </p:spPr>
      </p:pic>
      <p:sp>
        <p:nvSpPr>
          <p:cNvPr id="49" name="Trapezoid 48"/>
          <p:cNvSpPr/>
          <p:nvPr/>
        </p:nvSpPr>
        <p:spPr>
          <a:xfrm rot="5400000">
            <a:off x="3756795" y="2163523"/>
            <a:ext cx="3324495" cy="2351440"/>
          </a:xfrm>
          <a:prstGeom prst="trapezoid">
            <a:avLst>
              <a:gd name="adj" fmla="val 54782"/>
            </a:avLst>
          </a:prstGeom>
          <a:gradFill flip="none" rotWithShape="1">
            <a:gsLst>
              <a:gs pos="0">
                <a:schemeClr val="accent1">
                  <a:shade val="30000"/>
                  <a:satMod val="115000"/>
                </a:schemeClr>
              </a:gs>
              <a:gs pos="100000">
                <a:srgbClr val="EEF1F4"/>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64708" y="259713"/>
            <a:ext cx="8731060" cy="1143000"/>
          </a:xfrm>
        </p:spPr>
        <p:txBody>
          <a:bodyPr>
            <a:noAutofit/>
          </a:bodyPr>
          <a:lstStyle/>
          <a:p>
            <a:r>
              <a:rPr lang="en-US" sz="3200" dirty="0"/>
              <a:t>The UC Berkeley High Flux Neutron Generator</a:t>
            </a:r>
          </a:p>
        </p:txBody>
      </p:sp>
      <p:pic>
        <p:nvPicPr>
          <p:cNvPr id="48" name="Picture 47"/>
          <p:cNvPicPr>
            <a:picLocks noChangeAspect="1"/>
          </p:cNvPicPr>
          <p:nvPr/>
        </p:nvPicPr>
        <p:blipFill rotWithShape="1">
          <a:blip r:embed="rId6"/>
          <a:srcRect l="13689" t="5691" r="16320"/>
          <a:stretch/>
        </p:blipFill>
        <p:spPr>
          <a:xfrm>
            <a:off x="164708" y="1676995"/>
            <a:ext cx="4321878" cy="3324495"/>
          </a:xfrm>
          <a:prstGeom prst="rect">
            <a:avLst/>
          </a:prstGeom>
          <a:ln>
            <a:solidFill>
              <a:srgbClr val="000000"/>
            </a:solidFill>
          </a:ln>
        </p:spPr>
      </p:pic>
      <p:sp>
        <p:nvSpPr>
          <p:cNvPr id="50" name="Parallelogram 49"/>
          <p:cNvSpPr/>
          <p:nvPr/>
        </p:nvSpPr>
        <p:spPr>
          <a:xfrm rot="900000" flipH="1">
            <a:off x="1998416" y="2194507"/>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Zn</a:t>
            </a:r>
          </a:p>
        </p:txBody>
      </p:sp>
      <p:sp>
        <p:nvSpPr>
          <p:cNvPr id="51" name="Parallelogram 50"/>
          <p:cNvSpPr/>
          <p:nvPr/>
        </p:nvSpPr>
        <p:spPr>
          <a:xfrm rot="900000" flipH="1">
            <a:off x="2064322" y="2337238"/>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In</a:t>
            </a:r>
          </a:p>
        </p:txBody>
      </p:sp>
    </p:spTree>
    <p:custDataLst>
      <p:tags r:id="rId1"/>
    </p:custDataLst>
    <p:extLst>
      <p:ext uri="{BB962C8B-B14F-4D97-AF65-F5344CB8AC3E}">
        <p14:creationId xmlns:p14="http://schemas.microsoft.com/office/powerpoint/2010/main" val="25281456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65E5D3-83F7-4898-89A9-F3945F7FEBBD}"/>
              </a:ext>
            </a:extLst>
          </p:cNvPr>
          <p:cNvPicPr>
            <a:picLocks noChangeAspect="1"/>
          </p:cNvPicPr>
          <p:nvPr/>
        </p:nvPicPr>
        <p:blipFill>
          <a:blip r:embed="rId2"/>
          <a:stretch>
            <a:fillRect/>
          </a:stretch>
        </p:blipFill>
        <p:spPr>
          <a:xfrm>
            <a:off x="5257817" y="1252748"/>
            <a:ext cx="3886183" cy="4691450"/>
          </a:xfrm>
          <a:prstGeom prst="rect">
            <a:avLst/>
          </a:prstGeom>
        </p:spPr>
      </p:pic>
      <p:sp>
        <p:nvSpPr>
          <p:cNvPr id="2" name="Title 1"/>
          <p:cNvSpPr>
            <a:spLocks noGrp="1"/>
          </p:cNvSpPr>
          <p:nvPr>
            <p:ph type="title"/>
          </p:nvPr>
        </p:nvSpPr>
        <p:spPr>
          <a:xfrm>
            <a:off x="296562" y="312434"/>
            <a:ext cx="8537519" cy="1143000"/>
          </a:xfrm>
        </p:spPr>
        <p:txBody>
          <a:bodyPr>
            <a:normAutofit/>
          </a:bodyPr>
          <a:lstStyle/>
          <a:p>
            <a:r>
              <a:rPr lang="en-US" dirty="0"/>
              <a:t>Relative Activation Measurements</a:t>
            </a:r>
            <a:endParaRPr lang="en-US" sz="4200" dirty="0"/>
          </a:p>
        </p:txBody>
      </p:sp>
      <p:sp>
        <p:nvSpPr>
          <p:cNvPr id="10" name="Content Placeholder 9"/>
          <p:cNvSpPr>
            <a:spLocks noGrp="1"/>
          </p:cNvSpPr>
          <p:nvPr>
            <p:ph idx="14"/>
          </p:nvPr>
        </p:nvSpPr>
        <p:spPr>
          <a:xfrm>
            <a:off x="2495002" y="312434"/>
            <a:ext cx="2238375" cy="492365"/>
          </a:xfrm>
        </p:spPr>
        <p:txBody>
          <a:bodyPr/>
          <a:lstStyle/>
          <a:p>
            <a:endParaRPr lang="en-US"/>
          </a:p>
        </p:txBody>
      </p:sp>
      <p:pic>
        <p:nvPicPr>
          <p:cNvPr id="3" name="Picture 2">
            <a:extLst>
              <a:ext uri="{FF2B5EF4-FFF2-40B4-BE49-F238E27FC236}">
                <a16:creationId xmlns:a16="http://schemas.microsoft.com/office/drawing/2014/main" id="{8CA04FDC-95AB-4251-BA21-B8DC02EAE026}"/>
              </a:ext>
            </a:extLst>
          </p:cNvPr>
          <p:cNvPicPr>
            <a:picLocks noChangeAspect="1"/>
          </p:cNvPicPr>
          <p:nvPr/>
        </p:nvPicPr>
        <p:blipFill>
          <a:blip r:embed="rId3"/>
          <a:stretch>
            <a:fillRect/>
          </a:stretch>
        </p:blipFill>
        <p:spPr>
          <a:xfrm>
            <a:off x="1330184" y="1455434"/>
            <a:ext cx="4097084" cy="4567679"/>
          </a:xfrm>
          <a:prstGeom prst="rect">
            <a:avLst/>
          </a:prstGeom>
        </p:spPr>
      </p:pic>
      <p:pic>
        <p:nvPicPr>
          <p:cNvPr id="4" name="Picture 3">
            <a:extLst>
              <a:ext uri="{FF2B5EF4-FFF2-40B4-BE49-F238E27FC236}">
                <a16:creationId xmlns:a16="http://schemas.microsoft.com/office/drawing/2014/main" id="{1890F4DD-FFD1-411D-BC5C-D8400D788752}"/>
              </a:ext>
            </a:extLst>
          </p:cNvPr>
          <p:cNvPicPr>
            <a:picLocks noChangeAspect="1"/>
          </p:cNvPicPr>
          <p:nvPr/>
        </p:nvPicPr>
        <p:blipFill rotWithShape="1">
          <a:blip r:embed="rId4"/>
          <a:srcRect l="50000" t="72244"/>
          <a:stretch/>
        </p:blipFill>
        <p:spPr>
          <a:xfrm>
            <a:off x="46983" y="2350813"/>
            <a:ext cx="2381250" cy="1025774"/>
          </a:xfrm>
          <a:prstGeom prst="rect">
            <a:avLst/>
          </a:prstGeom>
        </p:spPr>
      </p:pic>
      <p:pic>
        <p:nvPicPr>
          <p:cNvPr id="12" name="Picture 11">
            <a:extLst>
              <a:ext uri="{FF2B5EF4-FFF2-40B4-BE49-F238E27FC236}">
                <a16:creationId xmlns:a16="http://schemas.microsoft.com/office/drawing/2014/main" id="{07F76BB9-D147-449F-8656-0CA94BF89709}"/>
              </a:ext>
            </a:extLst>
          </p:cNvPr>
          <p:cNvPicPr>
            <a:picLocks noChangeAspect="1"/>
          </p:cNvPicPr>
          <p:nvPr/>
        </p:nvPicPr>
        <p:blipFill rotWithShape="1">
          <a:blip r:embed="rId4"/>
          <a:srcRect l="26188" r="51530" b="73196"/>
          <a:stretch/>
        </p:blipFill>
        <p:spPr>
          <a:xfrm flipH="1">
            <a:off x="361948" y="1514419"/>
            <a:ext cx="1061133" cy="990600"/>
          </a:xfrm>
          <a:prstGeom prst="rect">
            <a:avLst/>
          </a:prstGeom>
        </p:spPr>
      </p:pic>
      <p:sp>
        <p:nvSpPr>
          <p:cNvPr id="13" name="Rectangle 12">
            <a:extLst>
              <a:ext uri="{FF2B5EF4-FFF2-40B4-BE49-F238E27FC236}">
                <a16:creationId xmlns:a16="http://schemas.microsoft.com/office/drawing/2014/main" id="{D4155096-9DF0-48FD-A6AC-1B50436ECC16}"/>
              </a:ext>
            </a:extLst>
          </p:cNvPr>
          <p:cNvSpPr/>
          <p:nvPr/>
        </p:nvSpPr>
        <p:spPr>
          <a:xfrm>
            <a:off x="361947" y="2214123"/>
            <a:ext cx="1307823" cy="3410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0C047D-A5F0-41F3-A5F9-D48F5EDE3997}"/>
              </a:ext>
            </a:extLst>
          </p:cNvPr>
          <p:cNvSpPr/>
          <p:nvPr/>
        </p:nvSpPr>
        <p:spPr>
          <a:xfrm>
            <a:off x="461339" y="1331663"/>
            <a:ext cx="655982" cy="47365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BCD20C1-1D43-4B69-B2BB-BE56E2EFEED1}"/>
              </a:ext>
            </a:extLst>
          </p:cNvPr>
          <p:cNvSpPr/>
          <p:nvPr/>
        </p:nvSpPr>
        <p:spPr>
          <a:xfrm>
            <a:off x="761302" y="1331663"/>
            <a:ext cx="655982" cy="4433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6F7AFE-AE7A-454B-83C4-3F7F4ADAA348}"/>
              </a:ext>
            </a:extLst>
          </p:cNvPr>
          <p:cNvSpPr/>
          <p:nvPr/>
        </p:nvSpPr>
        <p:spPr>
          <a:xfrm>
            <a:off x="1282361" y="2107231"/>
            <a:ext cx="655982" cy="64966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BDBE7F-D3DC-4668-85E6-5B65DD374B89}"/>
              </a:ext>
            </a:extLst>
          </p:cNvPr>
          <p:cNvPicPr>
            <a:picLocks noChangeAspect="1"/>
          </p:cNvPicPr>
          <p:nvPr/>
        </p:nvPicPr>
        <p:blipFill rotWithShape="1">
          <a:blip r:embed="rId4"/>
          <a:srcRect l="26188" r="51530" b="73196"/>
          <a:stretch/>
        </p:blipFill>
        <p:spPr>
          <a:xfrm>
            <a:off x="-133940" y="1412218"/>
            <a:ext cx="1061133" cy="990600"/>
          </a:xfrm>
          <a:prstGeom prst="rect">
            <a:avLst/>
          </a:prstGeom>
        </p:spPr>
      </p:pic>
      <p:sp>
        <p:nvSpPr>
          <p:cNvPr id="17" name="Rectangle 16">
            <a:extLst>
              <a:ext uri="{FF2B5EF4-FFF2-40B4-BE49-F238E27FC236}">
                <a16:creationId xmlns:a16="http://schemas.microsoft.com/office/drawing/2014/main" id="{7AC4FB48-526F-4566-BFA0-4FBAAFDB774F}"/>
              </a:ext>
            </a:extLst>
          </p:cNvPr>
          <p:cNvSpPr/>
          <p:nvPr/>
        </p:nvSpPr>
        <p:spPr>
          <a:xfrm>
            <a:off x="-1659834" y="1207813"/>
            <a:ext cx="1813780" cy="891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20969E5-E1B1-4D7E-B42A-7D3B0B651ED0}"/>
              </a:ext>
            </a:extLst>
          </p:cNvPr>
          <p:cNvSpPr/>
          <p:nvPr/>
        </p:nvSpPr>
        <p:spPr>
          <a:xfrm>
            <a:off x="-324068" y="1778744"/>
            <a:ext cx="655982" cy="31025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156269"/>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62" y="312434"/>
            <a:ext cx="8537519" cy="1143000"/>
          </a:xfrm>
        </p:spPr>
        <p:txBody>
          <a:bodyPr>
            <a:normAutofit/>
          </a:bodyPr>
          <a:lstStyle/>
          <a:p>
            <a:r>
              <a:rPr lang="en-US" dirty="0"/>
              <a:t>Relative Activation Measurements</a:t>
            </a:r>
            <a:endParaRPr lang="en-US" sz="4200" dirty="0"/>
          </a:p>
        </p:txBody>
      </p:sp>
      <p:sp>
        <p:nvSpPr>
          <p:cNvPr id="10" name="Content Placeholder 9"/>
          <p:cNvSpPr>
            <a:spLocks noGrp="1"/>
          </p:cNvSpPr>
          <p:nvPr>
            <p:ph idx="14"/>
          </p:nvPr>
        </p:nvSpPr>
        <p:spPr/>
        <p:txBody>
          <a:bodyPr/>
          <a:lstStyle/>
          <a:p>
            <a:endParaRPr lang="en-US"/>
          </a:p>
        </p:txBody>
      </p:sp>
      <p:pic>
        <p:nvPicPr>
          <p:cNvPr id="2050" name="Picture 2" descr="D:\Documents\School Work\Isotope Data\Proposals\IMG_20160531_182618557_HDR.jpg"/>
          <p:cNvPicPr>
            <a:picLocks noChangeAspect="1" noChangeArrowheads="1"/>
          </p:cNvPicPr>
          <p:nvPr/>
        </p:nvPicPr>
        <p:blipFill>
          <a:blip r:embed="rId2"/>
          <a:srcRect l="7126" t="6406" r="32403" b="9740"/>
          <a:stretch>
            <a:fillRect/>
          </a:stretch>
        </p:blipFill>
        <p:spPr bwMode="auto">
          <a:xfrm>
            <a:off x="457200" y="1499028"/>
            <a:ext cx="5173364" cy="4038600"/>
          </a:xfrm>
          <a:prstGeom prst="rect">
            <a:avLst/>
          </a:prstGeom>
          <a:noFill/>
        </p:spPr>
      </p:pic>
      <p:pic>
        <p:nvPicPr>
          <p:cNvPr id="2051" name="Picture 3" descr="D:\Documents\School Work\Isotope Data\Proposals\IMG_20160531_182635712_HDR.jpg"/>
          <p:cNvPicPr>
            <a:picLocks noChangeAspect="1" noChangeArrowheads="1"/>
          </p:cNvPicPr>
          <p:nvPr/>
        </p:nvPicPr>
        <p:blipFill>
          <a:blip r:embed="rId3"/>
          <a:srcRect l="9215" t="12760" r="12257" b="9896"/>
          <a:stretch>
            <a:fillRect/>
          </a:stretch>
        </p:blipFill>
        <p:spPr bwMode="auto">
          <a:xfrm>
            <a:off x="6035406" y="1499028"/>
            <a:ext cx="2798675" cy="4896344"/>
          </a:xfrm>
          <a:prstGeom prst="rect">
            <a:avLst/>
          </a:prstGeom>
          <a:noFill/>
        </p:spPr>
      </p:pic>
      <p:sp>
        <p:nvSpPr>
          <p:cNvPr id="21" name="TextBox 20"/>
          <p:cNvSpPr txBox="1"/>
          <p:nvPr/>
        </p:nvSpPr>
        <p:spPr>
          <a:xfrm>
            <a:off x="2458527" y="5537628"/>
            <a:ext cx="3783912" cy="369332"/>
          </a:xfrm>
          <a:prstGeom prst="rect">
            <a:avLst/>
          </a:prstGeom>
          <a:noFill/>
        </p:spPr>
        <p:txBody>
          <a:bodyPr wrap="square" rtlCol="0">
            <a:spAutoFit/>
          </a:bodyPr>
          <a:lstStyle/>
          <a:p>
            <a:r>
              <a:rPr lang="en-US" dirty="0" err="1"/>
              <a:t>Ortec</a:t>
            </a:r>
            <a:r>
              <a:rPr lang="en-US" dirty="0"/>
              <a:t> 80% HPGe detector</a:t>
            </a:r>
          </a:p>
        </p:txBody>
      </p:sp>
      <p:sp>
        <p:nvSpPr>
          <p:cNvPr id="22" name="Rectangle 21"/>
          <p:cNvSpPr/>
          <p:nvPr/>
        </p:nvSpPr>
        <p:spPr>
          <a:xfrm>
            <a:off x="6173431" y="1184972"/>
            <a:ext cx="2745816" cy="369332"/>
          </a:xfrm>
          <a:prstGeom prst="rect">
            <a:avLst/>
          </a:prstGeom>
        </p:spPr>
        <p:txBody>
          <a:bodyPr wrap="none">
            <a:spAutoFit/>
          </a:bodyPr>
          <a:lstStyle/>
          <a:p>
            <a:r>
              <a:rPr lang="en-US" dirty="0" err="1"/>
              <a:t>Ortec</a:t>
            </a:r>
            <a:r>
              <a:rPr lang="en-US" dirty="0"/>
              <a:t> Planar LEPS detector </a:t>
            </a:r>
          </a:p>
        </p:txBody>
      </p:sp>
    </p:spTree>
    <p:extLst>
      <p:ext uri="{BB962C8B-B14F-4D97-AF65-F5344CB8AC3E}">
        <p14:creationId xmlns:p14="http://schemas.microsoft.com/office/powerpoint/2010/main" val="3604165179"/>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4"/>
          </p:nvPr>
        </p:nvPicPr>
        <p:blipFill rotWithShape="1">
          <a:blip r:embed="rId2"/>
          <a:srcRect l="3781" t="18514" r="6734" b="13287"/>
          <a:stretch/>
        </p:blipFill>
        <p:spPr>
          <a:xfrm>
            <a:off x="2782956" y="1043609"/>
            <a:ext cx="6361044" cy="3637721"/>
          </a:xfr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Relative Activation Measurements</a:t>
            </a:r>
          </a:p>
        </p:txBody>
      </p:sp>
      <p:pic>
        <p:nvPicPr>
          <p:cNvPr id="6" name="Picture 5"/>
          <p:cNvPicPr>
            <a:picLocks noChangeAspect="1"/>
          </p:cNvPicPr>
          <p:nvPr/>
        </p:nvPicPr>
        <p:blipFill rotWithShape="1">
          <a:blip r:embed="rId3"/>
          <a:srcRect l="4124" t="19626" r="5831" b="14226"/>
          <a:stretch/>
        </p:blipFill>
        <p:spPr>
          <a:xfrm>
            <a:off x="69574" y="3329609"/>
            <a:ext cx="6400800" cy="3528391"/>
          </a:xfrm>
          <a:prstGeom prst="rect">
            <a:avLst/>
          </a:prstGeom>
        </p:spPr>
      </p:pic>
    </p:spTree>
    <p:extLst>
      <p:ext uri="{BB962C8B-B14F-4D97-AF65-F5344CB8AC3E}">
        <p14:creationId xmlns:p14="http://schemas.microsoft.com/office/powerpoint/2010/main" val="16986472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3"/>
          <p:cNvPicPr>
            <a:picLocks noGrp="1" noChangeAspect="1"/>
          </p:cNvPicPr>
          <p:nvPr>
            <p:ph idx="14"/>
          </p:nvPr>
        </p:nvPicPr>
        <p:blipFill rotWithShape="1">
          <a:blip r:embed="rId4"/>
          <a:srcRect l="3781" t="18514" r="6734" b="13287"/>
          <a:stretch/>
        </p:blipFill>
        <p:spPr>
          <a:xfrm>
            <a:off x="2782956" y="1043609"/>
            <a:ext cx="6361044" cy="3637721"/>
          </a:xfrm>
        </p:spPr>
      </p:pic>
      <p:pic>
        <p:nvPicPr>
          <p:cNvPr id="37" name="Picture 36"/>
          <p:cNvPicPr>
            <a:picLocks noChangeAspect="1"/>
          </p:cNvPicPr>
          <p:nvPr/>
        </p:nvPicPr>
        <p:blipFill rotWithShape="1">
          <a:blip r:embed="rId5"/>
          <a:srcRect l="4124" t="19626" r="5831" b="14226"/>
          <a:stretch/>
        </p:blipFill>
        <p:spPr>
          <a:xfrm>
            <a:off x="69574" y="3329609"/>
            <a:ext cx="6400800" cy="3528391"/>
          </a:xfrm>
          <a:prstGeom prst="rect">
            <a:avLst/>
          </a:prstGeom>
        </p:spPr>
      </p:pic>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Relative Activation Measurements</a:t>
            </a:r>
          </a:p>
        </p:txBody>
      </p:sp>
      <p:pic>
        <p:nvPicPr>
          <p:cNvPr id="25" name="Picture 24" descr="336keV_curve.emf"/>
          <p:cNvPicPr>
            <a:picLocks noChangeAspect="1"/>
          </p:cNvPicPr>
          <p:nvPr/>
        </p:nvPicPr>
        <p:blipFill>
          <a:blip r:embed="rId6" cstate="print"/>
          <a:stretch>
            <a:fillRect/>
          </a:stretch>
        </p:blipFill>
        <p:spPr>
          <a:xfrm>
            <a:off x="251851" y="1535974"/>
            <a:ext cx="4343400" cy="3259154"/>
          </a:xfrm>
          <a:prstGeom prst="rect">
            <a:avLst/>
          </a:prstGeom>
        </p:spPr>
      </p:pic>
      <p:sp>
        <p:nvSpPr>
          <p:cNvPr id="27" name="TextBox 26"/>
          <p:cNvSpPr txBox="1"/>
          <p:nvPr/>
        </p:nvSpPr>
        <p:spPr>
          <a:xfrm>
            <a:off x="1803497" y="2162287"/>
            <a:ext cx="2401523" cy="1015663"/>
          </a:xfrm>
          <a:prstGeom prst="rect">
            <a:avLst/>
          </a:prstGeom>
          <a:noFill/>
        </p:spPr>
        <p:txBody>
          <a:bodyPr wrap="square" rtlCol="0">
            <a:spAutoFit/>
          </a:bodyPr>
          <a:lstStyle/>
          <a:p>
            <a:r>
              <a:rPr lang="en-US" sz="2000" dirty="0">
                <a:latin typeface="Adobe Garamond Pro Bold" pitchFamily="18" charset="0"/>
              </a:rPr>
              <a:t>t</a:t>
            </a:r>
            <a:r>
              <a:rPr lang="en-US" sz="2000" baseline="-25000" dirty="0">
                <a:latin typeface="Adobe Garamond Pro Bold" pitchFamily="18" charset="0"/>
              </a:rPr>
              <a:t>1/2</a:t>
            </a:r>
            <a:r>
              <a:rPr lang="en-US" sz="2000" dirty="0">
                <a:latin typeface="Adobe Garamond Pro Bold" pitchFamily="18" charset="0"/>
              </a:rPr>
              <a:t> = 4.519 ± 0.016 h</a:t>
            </a:r>
          </a:p>
          <a:p>
            <a:r>
              <a:rPr lang="en-US" sz="2000" dirty="0">
                <a:latin typeface="Adobe Garamond Pro Bold" pitchFamily="18" charset="0"/>
              </a:rPr>
              <a:t>(Accepted = 4.486 h)</a:t>
            </a:r>
          </a:p>
          <a:p>
            <a:r>
              <a:rPr lang="en-US" sz="2000" dirty="0">
                <a:latin typeface="Adobe Garamond Pro Bold" pitchFamily="18" charset="0"/>
              </a:rPr>
              <a:t>χ</a:t>
            </a:r>
            <a:r>
              <a:rPr lang="en-US" sz="2000" baseline="30000" dirty="0">
                <a:latin typeface="Adobe Garamond Pro Bold" pitchFamily="18" charset="0"/>
              </a:rPr>
              <a:t>2</a:t>
            </a:r>
            <a:r>
              <a:rPr lang="en-US" sz="2000" dirty="0">
                <a:latin typeface="Adobe Garamond Pro Bold" pitchFamily="18" charset="0"/>
              </a:rPr>
              <a:t> /</a:t>
            </a:r>
            <a:r>
              <a:rPr lang="el-GR" sz="2000" dirty="0">
                <a:latin typeface="Calibri"/>
              </a:rPr>
              <a:t>ν</a:t>
            </a:r>
            <a:r>
              <a:rPr lang="en-US" sz="2000" dirty="0">
                <a:latin typeface="Adobe Garamond Pro Bold" pitchFamily="18" charset="0"/>
              </a:rPr>
              <a:t> = 1.653</a:t>
            </a:r>
          </a:p>
        </p:txBody>
      </p:sp>
      <p:pic>
        <p:nvPicPr>
          <p:cNvPr id="26" name="Picture 25" descr="511keV_curve.emf"/>
          <p:cNvPicPr>
            <a:picLocks noChangeAspect="1"/>
          </p:cNvPicPr>
          <p:nvPr/>
        </p:nvPicPr>
        <p:blipFill>
          <a:blip r:embed="rId7" cstate="print"/>
          <a:stretch>
            <a:fillRect/>
          </a:stretch>
        </p:blipFill>
        <p:spPr>
          <a:xfrm>
            <a:off x="4800600" y="3329609"/>
            <a:ext cx="4343400" cy="3259154"/>
          </a:xfrm>
          <a:prstGeom prst="rect">
            <a:avLst/>
          </a:prstGeom>
        </p:spPr>
      </p:pic>
      <p:sp>
        <p:nvSpPr>
          <p:cNvPr id="28" name="TextBox 27"/>
          <p:cNvSpPr txBox="1"/>
          <p:nvPr/>
        </p:nvSpPr>
        <p:spPr>
          <a:xfrm>
            <a:off x="5378189" y="5204522"/>
            <a:ext cx="2734639" cy="1015663"/>
          </a:xfrm>
          <a:prstGeom prst="rect">
            <a:avLst/>
          </a:prstGeom>
          <a:noFill/>
        </p:spPr>
        <p:txBody>
          <a:bodyPr wrap="square" rtlCol="0">
            <a:spAutoFit/>
          </a:bodyPr>
          <a:lstStyle/>
          <a:p>
            <a:r>
              <a:rPr lang="en-US" sz="2000" dirty="0">
                <a:latin typeface="Adobe Garamond Pro Bold" pitchFamily="18" charset="0"/>
              </a:rPr>
              <a:t>t</a:t>
            </a:r>
            <a:r>
              <a:rPr lang="en-US" sz="2000" baseline="-25000" dirty="0">
                <a:latin typeface="Adobe Garamond Pro Bold" pitchFamily="18" charset="0"/>
              </a:rPr>
              <a:t>1/2</a:t>
            </a:r>
            <a:r>
              <a:rPr lang="en-US" sz="2000" dirty="0">
                <a:latin typeface="Adobe Garamond Pro Bold" pitchFamily="18" charset="0"/>
              </a:rPr>
              <a:t> = 12.10 ± 0.85 h</a:t>
            </a:r>
          </a:p>
          <a:p>
            <a:r>
              <a:rPr lang="en-US" sz="2000" dirty="0">
                <a:latin typeface="Adobe Garamond Pro Bold" pitchFamily="18" charset="0"/>
              </a:rPr>
              <a:t>(Accepted = 12.701 h)</a:t>
            </a:r>
          </a:p>
          <a:p>
            <a:r>
              <a:rPr lang="en-US" sz="2000" dirty="0">
                <a:latin typeface="Adobe Garamond Pro Bold" pitchFamily="18" charset="0"/>
              </a:rPr>
              <a:t>χ</a:t>
            </a:r>
            <a:r>
              <a:rPr lang="en-US" sz="2000" baseline="30000" dirty="0">
                <a:latin typeface="Adobe Garamond Pro Bold" pitchFamily="18" charset="0"/>
              </a:rPr>
              <a:t>2</a:t>
            </a:r>
            <a:r>
              <a:rPr lang="en-US" sz="2000" dirty="0">
                <a:latin typeface="Adobe Garamond Pro Bold" pitchFamily="18" charset="0"/>
              </a:rPr>
              <a:t> /</a:t>
            </a:r>
            <a:r>
              <a:rPr lang="el-GR" sz="2000" dirty="0"/>
              <a:t>ν</a:t>
            </a:r>
            <a:r>
              <a:rPr lang="en-US" sz="2000" dirty="0">
                <a:latin typeface="Adobe Garamond Pro Bold" pitchFamily="18" charset="0"/>
              </a:rPr>
              <a:t> = 1.743</a:t>
            </a:r>
          </a:p>
        </p:txBody>
      </p:sp>
    </p:spTree>
    <p:custDataLst>
      <p:tags r:id="rId1"/>
    </p:custDataLst>
    <p:extLst>
      <p:ext uri="{BB962C8B-B14F-4D97-AF65-F5344CB8AC3E}">
        <p14:creationId xmlns:p14="http://schemas.microsoft.com/office/powerpoint/2010/main" val="29844413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lvl="0">
              <a:spcBef>
                <a:spcPct val="0"/>
              </a:spcBef>
              <a:defRPr/>
            </a:pPr>
            <a:r>
              <a:rPr lang="en-US" sz="4200" dirty="0">
                <a:solidFill>
                  <a:srgbClr val="E09E19"/>
                </a:solidFill>
                <a:latin typeface="Georgia"/>
                <a:cs typeface="Georgia"/>
              </a:rPr>
              <a:t>Relative Activation Measurements</a:t>
            </a:r>
          </a:p>
        </p:txBody>
      </p:sp>
      <p:pic>
        <p:nvPicPr>
          <p:cNvPr id="3075" name="Picture 3" descr="D:\Documents\School Work\Isotope Data\Proposals\64cu_new.emf"/>
          <p:cNvPicPr>
            <a:picLocks noChangeAspect="1" noChangeArrowheads="1"/>
          </p:cNvPicPr>
          <p:nvPr/>
        </p:nvPicPr>
        <p:blipFill>
          <a:blip r:embed="rId2"/>
          <a:stretch>
            <a:fillRect/>
          </a:stretch>
        </p:blipFill>
        <p:spPr bwMode="auto">
          <a:xfrm>
            <a:off x="2897" y="1205001"/>
            <a:ext cx="5318681" cy="3990975"/>
          </a:xfrm>
          <a:prstGeom prst="rect">
            <a:avLst/>
          </a:prstGeom>
          <a:noFill/>
        </p:spPr>
      </p:pic>
      <p:pic>
        <p:nvPicPr>
          <p:cNvPr id="3074" name="Picture 2" descr="D:\Documents\School Work\Isotope Data\Proposals\47sc_new.emf"/>
          <p:cNvPicPr>
            <a:picLocks noChangeAspect="1" noChangeArrowheads="1"/>
          </p:cNvPicPr>
          <p:nvPr/>
        </p:nvPicPr>
        <p:blipFill>
          <a:blip r:embed="rId3"/>
          <a:stretch>
            <a:fillRect/>
          </a:stretch>
        </p:blipFill>
        <p:spPr bwMode="auto">
          <a:xfrm>
            <a:off x="4263081" y="3036276"/>
            <a:ext cx="4867568" cy="3652473"/>
          </a:xfrm>
          <a:prstGeom prst="rect">
            <a:avLst/>
          </a:prstGeom>
          <a:noFill/>
        </p:spPr>
      </p:pic>
      <p:sp>
        <p:nvSpPr>
          <p:cNvPr id="25" name="Content Placeholder 24"/>
          <p:cNvSpPr>
            <a:spLocks noGrp="1"/>
          </p:cNvSpPr>
          <p:nvPr>
            <p:ph idx="14"/>
          </p:nvPr>
        </p:nvSpPr>
        <p:spPr/>
        <p:txBody>
          <a:bodyPr/>
          <a:lstStyle/>
          <a:p>
            <a:endParaRPr lang="en-US"/>
          </a:p>
        </p:txBody>
      </p:sp>
      <p:sp>
        <p:nvSpPr>
          <p:cNvPr id="6" name="TextBox 5"/>
          <p:cNvSpPr txBox="1"/>
          <p:nvPr/>
        </p:nvSpPr>
        <p:spPr>
          <a:xfrm>
            <a:off x="5435125" y="2085174"/>
            <a:ext cx="2854295" cy="400110"/>
          </a:xfrm>
          <a:prstGeom prst="rect">
            <a:avLst/>
          </a:prstGeom>
          <a:solidFill>
            <a:srgbClr val="FFFF00"/>
          </a:solidFill>
          <a:ln w="28575">
            <a:solidFill>
              <a:schemeClr val="accent1"/>
            </a:solidFill>
          </a:ln>
        </p:spPr>
        <p:txBody>
          <a:bodyPr wrap="square" rtlCol="0">
            <a:spAutoFit/>
          </a:bodyPr>
          <a:lstStyle/>
          <a:p>
            <a:r>
              <a:rPr lang="en-US" sz="2000" b="1" dirty="0">
                <a:latin typeface="Georgia" pitchFamily="18" charset="0"/>
              </a:rPr>
              <a:t>What’s going on???</a:t>
            </a:r>
          </a:p>
        </p:txBody>
      </p:sp>
    </p:spTree>
    <p:extLst>
      <p:ext uri="{BB962C8B-B14F-4D97-AF65-F5344CB8AC3E}">
        <p14:creationId xmlns:p14="http://schemas.microsoft.com/office/powerpoint/2010/main" val="1114925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pic>
        <p:nvPicPr>
          <p:cNvPr id="7" name="Picture 3" descr="D:\Documents\School Work\Isotope Data\Proposals\foils.png"/>
          <p:cNvPicPr>
            <a:picLocks noChangeAspect="1" noChangeArrowheads="1"/>
          </p:cNvPicPr>
          <p:nvPr/>
        </p:nvPicPr>
        <p:blipFill>
          <a:blip r:embed="rId3"/>
          <a:srcRect/>
          <a:stretch>
            <a:fillRect/>
          </a:stretch>
        </p:blipFill>
        <p:spPr bwMode="auto">
          <a:xfrm>
            <a:off x="3434739" y="1876802"/>
            <a:ext cx="3549568" cy="3510094"/>
          </a:xfrm>
          <a:prstGeom prst="rect">
            <a:avLst/>
          </a:prstGeom>
          <a:noFill/>
        </p:spPr>
      </p:pic>
      <p:sp>
        <p:nvSpPr>
          <p:cNvPr id="8" name="Rectangle 7"/>
          <p:cNvSpPr/>
          <p:nvPr/>
        </p:nvSpPr>
        <p:spPr>
          <a:xfrm rot="16200000">
            <a:off x="-5853" y="3358161"/>
            <a:ext cx="4195575" cy="570186"/>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0" scaled="1"/>
            <a:tileRect/>
          </a:gra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                            Titanium   </a:t>
            </a:r>
          </a:p>
        </p:txBody>
      </p:sp>
      <p:sp>
        <p:nvSpPr>
          <p:cNvPr id="35" name="Explosion 2 34"/>
          <p:cNvSpPr/>
          <p:nvPr/>
        </p:nvSpPr>
        <p:spPr>
          <a:xfrm>
            <a:off x="1358939" y="3180685"/>
            <a:ext cx="1440611" cy="1082617"/>
          </a:xfrm>
          <a:prstGeom prst="irregularSeal2">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34740" y="3122955"/>
            <a:ext cx="1322280" cy="12596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06841" y="3597305"/>
            <a:ext cx="373292" cy="37329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Oval 10"/>
          <p:cNvSpPr/>
          <p:nvPr/>
        </p:nvSpPr>
        <p:spPr>
          <a:xfrm>
            <a:off x="1705953" y="3477100"/>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grpSp>
        <p:nvGrpSpPr>
          <p:cNvPr id="33" name="Group 32"/>
          <p:cNvGrpSpPr/>
          <p:nvPr/>
        </p:nvGrpSpPr>
        <p:grpSpPr>
          <a:xfrm>
            <a:off x="397450" y="3477100"/>
            <a:ext cx="488054" cy="493497"/>
            <a:chOff x="397450" y="3477100"/>
            <a:chExt cx="488054" cy="493497"/>
          </a:xfrm>
        </p:grpSpPr>
        <p:sp>
          <p:nvSpPr>
            <p:cNvPr id="14" name="Oval 13"/>
            <p:cNvSpPr/>
            <p:nvPr/>
          </p:nvSpPr>
          <p:spPr>
            <a:xfrm>
              <a:off x="397450" y="3597305"/>
              <a:ext cx="373292" cy="37329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Oval 14"/>
            <p:cNvSpPr/>
            <p:nvPr/>
          </p:nvSpPr>
          <p:spPr>
            <a:xfrm>
              <a:off x="512212" y="3477100"/>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
              </a:r>
            </a:p>
          </p:txBody>
        </p:sp>
      </p:grpSp>
      <p:sp>
        <p:nvSpPr>
          <p:cNvPr id="17" name="Oval 16"/>
          <p:cNvSpPr/>
          <p:nvPr/>
        </p:nvSpPr>
        <p:spPr>
          <a:xfrm>
            <a:off x="4093440" y="3224013"/>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p>
        </p:txBody>
      </p:sp>
      <p:sp>
        <p:nvSpPr>
          <p:cNvPr id="19" name="Oval 18"/>
          <p:cNvSpPr/>
          <p:nvPr/>
        </p:nvSpPr>
        <p:spPr>
          <a:xfrm>
            <a:off x="3610385" y="1876802"/>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p>
        </p:txBody>
      </p:sp>
      <p:sp>
        <p:nvSpPr>
          <p:cNvPr id="20" name="Oval 19"/>
          <p:cNvSpPr/>
          <p:nvPr/>
        </p:nvSpPr>
        <p:spPr>
          <a:xfrm>
            <a:off x="4280086" y="4773967"/>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p>
        </p:txBody>
      </p:sp>
      <p:sp>
        <p:nvSpPr>
          <p:cNvPr id="21" name="Oval 20"/>
          <p:cNvSpPr/>
          <p:nvPr/>
        </p:nvSpPr>
        <p:spPr>
          <a:xfrm>
            <a:off x="3859670" y="2483766"/>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a:t>
            </a:r>
          </a:p>
        </p:txBody>
      </p:sp>
      <p:cxnSp>
        <p:nvCxnSpPr>
          <p:cNvPr id="26" name="Straight Arrow Connector 25"/>
          <p:cNvCxnSpPr/>
          <p:nvPr/>
        </p:nvCxnSpPr>
        <p:spPr>
          <a:xfrm>
            <a:off x="2180133" y="3721994"/>
            <a:ext cx="20528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80133" y="2766912"/>
            <a:ext cx="1692415" cy="9655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Arc 28"/>
          <p:cNvSpPr/>
          <p:nvPr/>
        </p:nvSpPr>
        <p:spPr>
          <a:xfrm rot="1501829">
            <a:off x="2630156" y="3032753"/>
            <a:ext cx="913746" cy="1399373"/>
          </a:xfrm>
          <a:prstGeom prst="arc">
            <a:avLst>
              <a:gd name="adj1" fmla="val 15982546"/>
              <a:gd name="adj2" fmla="val 199212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3251915" y="3227973"/>
            <a:ext cx="358471" cy="369332"/>
          </a:xfrm>
          <a:prstGeom prst="rect">
            <a:avLst/>
          </a:prstGeom>
          <a:noFill/>
        </p:spPr>
        <p:txBody>
          <a:bodyPr wrap="square" rtlCol="0">
            <a:spAutoFit/>
          </a:bodyPr>
          <a:lstStyle/>
          <a:p>
            <a:r>
              <a:rPr lang="el-GR" dirty="0"/>
              <a:t>θ</a:t>
            </a:r>
            <a:endParaRPr lang="en-US" dirty="0"/>
          </a:p>
        </p:txBody>
      </p:sp>
    </p:spTree>
    <p:custDataLst>
      <p:tags r:id="rId1"/>
    </p:custDataLst>
    <p:extLst>
      <p:ext uri="{BB962C8B-B14F-4D97-AF65-F5344CB8AC3E}">
        <p14:creationId xmlns:p14="http://schemas.microsoft.com/office/powerpoint/2010/main" val="40780211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63" presetClass="path" presetSubtype="0" accel="50000" decel="50000" fill="hold" nodeType="withEffect">
                                  <p:stCondLst>
                                    <p:cond delay="0"/>
                                  </p:stCondLst>
                                  <p:childTnLst>
                                    <p:animMotion origin="layout" path="M -0.10504 -4.07407E-6 L 0.14496 -4.07407E-6 " pathEditMode="relative" rAng="0" ptsTypes="AA">
                                      <p:cBhvr>
                                        <p:cTn id="22" dur="1000" fill="hold"/>
                                        <p:tgtEl>
                                          <p:spTgt spid="33"/>
                                        </p:tgtEl>
                                        <p:attrNameLst>
                                          <p:attrName>ppt_x</p:attrName>
                                          <p:attrName>ppt_y</p:attrName>
                                        </p:attrNameLst>
                                      </p:cBhvr>
                                      <p:rCtr x="125" y="0"/>
                                    </p:animMotion>
                                  </p:childTnLst>
                                </p:cTn>
                              </p:par>
                            </p:childTnLst>
                          </p:cTn>
                        </p:par>
                        <p:par>
                          <p:cTn id="23" fill="hold">
                            <p:stCondLst>
                              <p:cond delay="1500"/>
                            </p:stCondLst>
                            <p:childTnLst>
                              <p:par>
                                <p:cTn id="24" presetID="31" presetClass="entr" presetSubtype="0" fill="hold" grpId="0" nodeType="afterEffect">
                                  <p:stCondLst>
                                    <p:cond delay="0"/>
                                  </p:stCondLst>
                                  <p:iterate type="lt">
                                    <p:tmPct val="5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 calcmode="lin" valueType="num">
                                      <p:cBhvr>
                                        <p:cTn id="28" dur="500" fill="hold"/>
                                        <p:tgtEl>
                                          <p:spTgt spid="35"/>
                                        </p:tgtEl>
                                        <p:attrNameLst>
                                          <p:attrName>style.rotation</p:attrName>
                                        </p:attrNameLst>
                                      </p:cBhvr>
                                      <p:tavLst>
                                        <p:tav tm="0">
                                          <p:val>
                                            <p:fltVal val="90"/>
                                          </p:val>
                                        </p:tav>
                                        <p:tav tm="100000">
                                          <p:val>
                                            <p:fltVal val="0"/>
                                          </p:val>
                                        </p:tav>
                                      </p:tavLst>
                                    </p:anim>
                                    <p:animEffect transition="in" filter="fade">
                                      <p:cBhvr>
                                        <p:cTn id="29" dur="500"/>
                                        <p:tgtEl>
                                          <p:spTgt spid="35"/>
                                        </p:tgtEl>
                                      </p:cBhvr>
                                    </p:animEffect>
                                  </p:childTnLst>
                                </p:cTn>
                              </p:par>
                              <p:par>
                                <p:cTn id="30" presetID="10" presetClass="exit" presetSubtype="0" fill="hold" grpId="1"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grpId="1" nodeType="afterEffect">
                                  <p:stCondLst>
                                    <p:cond delay="0"/>
                                  </p:stCondLst>
                                  <p:iterate type="lt">
                                    <p:tmPct val="0"/>
                                  </p:iterate>
                                  <p:childTnLst>
                                    <p:animEffect transition="out" filter="fad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56" presetClass="path" presetSubtype="0" accel="50000" decel="50000" fill="hold" grpId="1" nodeType="withEffect">
                                  <p:stCondLst>
                                    <p:cond delay="0"/>
                                  </p:stCondLst>
                                  <p:childTnLst>
                                    <p:animMotion origin="layout" path="M -0.2 0.24213 L -4.16667E-6 -4.44444E-6 " pathEditMode="relative" rAng="0" ptsTypes="AA">
                                      <p:cBhvr>
                                        <p:cTn id="42" dur="1000" fill="hold"/>
                                        <p:tgtEl>
                                          <p:spTgt spid="19"/>
                                        </p:tgtEl>
                                        <p:attrNameLst>
                                          <p:attrName>ppt_x</p:attrName>
                                          <p:attrName>ppt_y</p:attrName>
                                        </p:attrNameLst>
                                      </p:cBhvr>
                                      <p:rCtr x="100" y="-121"/>
                                    </p:animMotion>
                                  </p:childTnLst>
                                </p:cTn>
                              </p:par>
                            </p:childTnLst>
                          </p:cTn>
                        </p:par>
                        <p:par>
                          <p:cTn id="43" fill="hold">
                            <p:stCondLst>
                              <p:cond delay="3500"/>
                            </p:stCondLst>
                            <p:childTnLst>
                              <p:par>
                                <p:cTn id="44" presetID="31" presetClass="entr" presetSubtype="0" fill="hold" grpId="2" nodeType="afterEffect">
                                  <p:stCondLst>
                                    <p:cond delay="0"/>
                                  </p:stCondLst>
                                  <p:iterate type="lt">
                                    <p:tmPct val="5000"/>
                                  </p:iterate>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style.rotation</p:attrName>
                                        </p:attrNameLst>
                                      </p:cBhvr>
                                      <p:tavLst>
                                        <p:tav tm="0">
                                          <p:val>
                                            <p:fltVal val="90"/>
                                          </p:val>
                                        </p:tav>
                                        <p:tav tm="100000">
                                          <p:val>
                                            <p:fltVal val="0"/>
                                          </p:val>
                                        </p:tav>
                                      </p:tavLst>
                                    </p:anim>
                                    <p:animEffect transition="in" filter="fade">
                                      <p:cBhvr>
                                        <p:cTn id="49" dur="500"/>
                                        <p:tgtEl>
                                          <p:spTgt spid="35"/>
                                        </p:tgtEl>
                                      </p:cBhvr>
                                    </p:animEffect>
                                  </p:childTnLst>
                                </p:cTn>
                              </p:par>
                            </p:childTnLst>
                          </p:cTn>
                        </p:par>
                        <p:par>
                          <p:cTn id="50" fill="hold">
                            <p:stCondLst>
                              <p:cond delay="4000"/>
                            </p:stCondLst>
                            <p:childTnLst>
                              <p:par>
                                <p:cTn id="51" presetID="10" presetClass="exit" presetSubtype="0" fill="hold" grpId="3" nodeType="afterEffect">
                                  <p:stCondLst>
                                    <p:cond delay="0"/>
                                  </p:stCondLst>
                                  <p:iterate type="lt">
                                    <p:tmPct val="0"/>
                                  </p:iterate>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56" presetClass="path" presetSubtype="0" accel="50000" decel="50000" fill="hold" grpId="1" nodeType="withEffect">
                                  <p:stCondLst>
                                    <p:cond delay="0"/>
                                  </p:stCondLst>
                                  <p:childTnLst>
                                    <p:animMotion origin="layout" path="M -0.25296 0.0456 L 4.44444E-6 -2.22222E-6 " pathEditMode="relative" rAng="0" ptsTypes="AA">
                                      <p:cBhvr>
                                        <p:cTn id="59" dur="1000" fill="hold"/>
                                        <p:tgtEl>
                                          <p:spTgt spid="17"/>
                                        </p:tgtEl>
                                        <p:attrNameLst>
                                          <p:attrName>ppt_x</p:attrName>
                                          <p:attrName>ppt_y</p:attrName>
                                        </p:attrNameLst>
                                      </p:cBhvr>
                                      <p:rCtr x="126" y="-23"/>
                                    </p:animMotion>
                                  </p:childTnLst>
                                </p:cTn>
                              </p:par>
                            </p:childTnLst>
                          </p:cTn>
                        </p:par>
                        <p:par>
                          <p:cTn id="60" fill="hold">
                            <p:stCondLst>
                              <p:cond delay="5500"/>
                            </p:stCondLst>
                            <p:childTnLst>
                              <p:par>
                                <p:cTn id="61" presetID="31" presetClass="entr" presetSubtype="0" fill="hold" grpId="4" nodeType="afterEffect">
                                  <p:stCondLst>
                                    <p:cond delay="0"/>
                                  </p:stCondLst>
                                  <p:iterate type="lt">
                                    <p:tmPct val="5000"/>
                                  </p:iterate>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 calcmode="lin" valueType="num">
                                      <p:cBhvr>
                                        <p:cTn id="65" dur="500" fill="hold"/>
                                        <p:tgtEl>
                                          <p:spTgt spid="35"/>
                                        </p:tgtEl>
                                        <p:attrNameLst>
                                          <p:attrName>style.rotation</p:attrName>
                                        </p:attrNameLst>
                                      </p:cBhvr>
                                      <p:tavLst>
                                        <p:tav tm="0">
                                          <p:val>
                                            <p:fltVal val="90"/>
                                          </p:val>
                                        </p:tav>
                                        <p:tav tm="100000">
                                          <p:val>
                                            <p:fltVal val="0"/>
                                          </p:val>
                                        </p:tav>
                                      </p:tavLst>
                                    </p:anim>
                                    <p:animEffect transition="in" filter="fade">
                                      <p:cBhvr>
                                        <p:cTn id="66" dur="500"/>
                                        <p:tgtEl>
                                          <p:spTgt spid="35"/>
                                        </p:tgtEl>
                                      </p:cBhvr>
                                    </p:animEffect>
                                  </p:childTnLst>
                                </p:cTn>
                              </p:par>
                            </p:childTnLst>
                          </p:cTn>
                        </p:par>
                        <p:par>
                          <p:cTn id="67" fill="hold">
                            <p:stCondLst>
                              <p:cond delay="6000"/>
                            </p:stCondLst>
                            <p:childTnLst>
                              <p:par>
                                <p:cTn id="68" presetID="10" presetClass="exit" presetSubtype="0" fill="hold" grpId="5" nodeType="afterEffect">
                                  <p:stCondLst>
                                    <p:cond delay="0"/>
                                  </p:stCondLst>
                                  <p:iterate type="lt">
                                    <p:tmPct val="0"/>
                                  </p:iterate>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49" presetClass="path" presetSubtype="0" accel="50000" decel="50000" fill="hold" grpId="1" nodeType="withEffect">
                                  <p:stCondLst>
                                    <p:cond delay="0"/>
                                  </p:stCondLst>
                                  <p:childTnLst>
                                    <p:animMotion origin="layout" path="M -0.27327 -0.18033 L 1.94444E-6 1.85185E-6 " pathEditMode="relative" rAng="0" ptsTypes="AA">
                                      <p:cBhvr>
                                        <p:cTn id="76" dur="1000" fill="hold"/>
                                        <p:tgtEl>
                                          <p:spTgt spid="20"/>
                                        </p:tgtEl>
                                        <p:attrNameLst>
                                          <p:attrName>ppt_x</p:attrName>
                                          <p:attrName>ppt_y</p:attrName>
                                        </p:attrNameLst>
                                      </p:cBhvr>
                                      <p:rCtr x="137" y="90"/>
                                    </p:animMotion>
                                  </p:childTnLst>
                                </p:cTn>
                              </p:par>
                            </p:childTnLst>
                          </p:cTn>
                        </p:par>
                        <p:par>
                          <p:cTn id="77" fill="hold">
                            <p:stCondLst>
                              <p:cond delay="7500"/>
                            </p:stCondLst>
                            <p:childTnLst>
                              <p:par>
                                <p:cTn id="78" presetID="31" presetClass="entr" presetSubtype="0" fill="hold" grpId="6" nodeType="afterEffect">
                                  <p:stCondLst>
                                    <p:cond delay="0"/>
                                  </p:stCondLst>
                                  <p:iterate type="lt">
                                    <p:tmPct val="5000"/>
                                  </p:iterate>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ppt_w</p:attrName>
                                        </p:attrNameLst>
                                      </p:cBhvr>
                                      <p:tavLst>
                                        <p:tav tm="0">
                                          <p:val>
                                            <p:fltVal val="0"/>
                                          </p:val>
                                        </p:tav>
                                        <p:tav tm="100000">
                                          <p:val>
                                            <p:strVal val="#ppt_w"/>
                                          </p:val>
                                        </p:tav>
                                      </p:tavLst>
                                    </p:anim>
                                    <p:anim calcmode="lin" valueType="num">
                                      <p:cBhvr>
                                        <p:cTn id="81" dur="500" fill="hold"/>
                                        <p:tgtEl>
                                          <p:spTgt spid="35"/>
                                        </p:tgtEl>
                                        <p:attrNameLst>
                                          <p:attrName>ppt_h</p:attrName>
                                        </p:attrNameLst>
                                      </p:cBhvr>
                                      <p:tavLst>
                                        <p:tav tm="0">
                                          <p:val>
                                            <p:fltVal val="0"/>
                                          </p:val>
                                        </p:tav>
                                        <p:tav tm="100000">
                                          <p:val>
                                            <p:strVal val="#ppt_h"/>
                                          </p:val>
                                        </p:tav>
                                      </p:tavLst>
                                    </p:anim>
                                    <p:anim calcmode="lin" valueType="num">
                                      <p:cBhvr>
                                        <p:cTn id="82" dur="500" fill="hold"/>
                                        <p:tgtEl>
                                          <p:spTgt spid="35"/>
                                        </p:tgtEl>
                                        <p:attrNameLst>
                                          <p:attrName>style.rotation</p:attrName>
                                        </p:attrNameLst>
                                      </p:cBhvr>
                                      <p:tavLst>
                                        <p:tav tm="0">
                                          <p:val>
                                            <p:fltVal val="90"/>
                                          </p:val>
                                        </p:tav>
                                        <p:tav tm="100000">
                                          <p:val>
                                            <p:fltVal val="0"/>
                                          </p:val>
                                        </p:tav>
                                      </p:tavLst>
                                    </p:anim>
                                    <p:animEffect transition="in" filter="fade">
                                      <p:cBhvr>
                                        <p:cTn id="83" dur="500"/>
                                        <p:tgtEl>
                                          <p:spTgt spid="35"/>
                                        </p:tgtEl>
                                      </p:cBhvr>
                                    </p:animEffect>
                                  </p:childTnLst>
                                </p:cTn>
                              </p:par>
                            </p:childTnLst>
                          </p:cTn>
                        </p:par>
                        <p:par>
                          <p:cTn id="84" fill="hold">
                            <p:stCondLst>
                              <p:cond delay="8000"/>
                            </p:stCondLst>
                            <p:childTnLst>
                              <p:par>
                                <p:cTn id="85" presetID="10" presetClass="exit" presetSubtype="0" fill="hold" grpId="7" nodeType="afterEffect">
                                  <p:stCondLst>
                                    <p:cond delay="0"/>
                                  </p:stCondLst>
                                  <p:iterate type="lt">
                                    <p:tmPct val="0"/>
                                  </p:iterate>
                                  <p:childTnLst>
                                    <p:animEffect transition="out" filter="fade">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par>
                          <p:cTn id="88" fill="hold">
                            <p:stCondLst>
                              <p:cond delay="8500"/>
                            </p:stCondLst>
                            <p:childTnLst>
                              <p:par>
                                <p:cTn id="89" presetID="10" presetClass="entr" presetSubtype="0"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56" presetClass="path" presetSubtype="0" accel="50000" decel="50000" fill="hold" grpId="1" nodeType="withEffect">
                                  <p:stCondLst>
                                    <p:cond delay="0"/>
                                  </p:stCondLst>
                                  <p:childTnLst>
                                    <p:animMotion origin="layout" path="M -0.22726 0.15347 L -1.11111E-6 -1.85185E-6 " pathEditMode="relative" rAng="0" ptsTypes="AA">
                                      <p:cBhvr>
                                        <p:cTn id="93" dur="1000" fill="hold"/>
                                        <p:tgtEl>
                                          <p:spTgt spid="21"/>
                                        </p:tgtEl>
                                        <p:attrNameLst>
                                          <p:attrName>ppt_x</p:attrName>
                                          <p:attrName>ppt_y</p:attrName>
                                        </p:attrNameLst>
                                      </p:cBhvr>
                                      <p:rCtr x="114" y="-77"/>
                                    </p:animMotion>
                                  </p:childTnLst>
                                </p:cTn>
                              </p:par>
                            </p:childTnLst>
                          </p:cTn>
                        </p:par>
                        <p:par>
                          <p:cTn id="94" fill="hold">
                            <p:stCondLst>
                              <p:cond delay="95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000"/>
                                        <p:tgtEl>
                                          <p:spTgt spid="3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childTnLst>
                                </p:cTn>
                              </p:par>
                              <p:par>
                                <p:cTn id="104" presetID="10" presetClass="entr" presetSubtype="0" fill="hold"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5" grpId="4" animBg="1"/>
      <p:bldP spid="35" grpId="5" animBg="1"/>
      <p:bldP spid="35" grpId="6" animBg="1"/>
      <p:bldP spid="35" grpId="7" animBg="1"/>
      <p:bldP spid="12" grpId="0" animBg="1"/>
      <p:bldP spid="11" grpId="0" animBg="1"/>
      <p:bldP spid="11" grpId="1" animBg="1"/>
      <p:bldP spid="17" grpId="0" animBg="1"/>
      <p:bldP spid="17" grpId="1" animBg="1"/>
      <p:bldP spid="19" grpId="0" animBg="1"/>
      <p:bldP spid="19" grpId="1" animBg="1"/>
      <p:bldP spid="20" grpId="0" animBg="1"/>
      <p:bldP spid="20" grpId="1" animBg="1"/>
      <p:bldP spid="21" grpId="0" animBg="1"/>
      <p:bldP spid="21" grpId="1" animBg="1"/>
      <p:bldP spid="29"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11"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pic>
        <p:nvPicPr>
          <p:cNvPr id="3" name="Picture 2">
            <a:extLst>
              <a:ext uri="{FF2B5EF4-FFF2-40B4-BE49-F238E27FC236}">
                <a16:creationId xmlns:a16="http://schemas.microsoft.com/office/drawing/2014/main" id="{55B8362E-D317-485E-B7B3-74AED9A30E8E}"/>
              </a:ext>
            </a:extLst>
          </p:cNvPr>
          <p:cNvPicPr>
            <a:picLocks noChangeAspect="1"/>
          </p:cNvPicPr>
          <p:nvPr/>
        </p:nvPicPr>
        <p:blipFill>
          <a:blip r:embed="rId3"/>
          <a:stretch>
            <a:fillRect/>
          </a:stretch>
        </p:blipFill>
        <p:spPr>
          <a:xfrm>
            <a:off x="814424" y="1193749"/>
            <a:ext cx="5268324" cy="4600763"/>
          </a:xfrm>
          <a:prstGeom prst="rect">
            <a:avLst/>
          </a:prstGeom>
        </p:spPr>
      </p:pic>
      <p:sp>
        <p:nvSpPr>
          <p:cNvPr id="16" name="TextBox 15">
            <a:extLst>
              <a:ext uri="{FF2B5EF4-FFF2-40B4-BE49-F238E27FC236}">
                <a16:creationId xmlns:a16="http://schemas.microsoft.com/office/drawing/2014/main" id="{49840E0A-995E-4C0C-8158-6F9E27C35542}"/>
              </a:ext>
            </a:extLst>
          </p:cNvPr>
          <p:cNvSpPr txBox="1"/>
          <p:nvPr/>
        </p:nvSpPr>
        <p:spPr>
          <a:xfrm>
            <a:off x="6214346" y="2062969"/>
            <a:ext cx="2929654" cy="2862322"/>
          </a:xfrm>
          <a:prstGeom prst="rect">
            <a:avLst/>
          </a:prstGeom>
          <a:noFill/>
        </p:spPr>
        <p:txBody>
          <a:bodyPr wrap="square" rtlCol="0">
            <a:spAutoFit/>
          </a:bodyPr>
          <a:lstStyle/>
          <a:p>
            <a:r>
              <a:rPr lang="en-US" dirty="0"/>
              <a:t>Relative fluxes as seen by a 3 x 3 array of 0.5-cm diameter indium foils. The central foil corresponds to the location in which target and monitor</a:t>
            </a:r>
          </a:p>
          <a:p>
            <a:r>
              <a:rPr lang="en-US" dirty="0"/>
              <a:t>foils were mounted during the cross section measurements, verifying</a:t>
            </a:r>
          </a:p>
          <a:p>
            <a:r>
              <a:rPr lang="en-US" dirty="0"/>
              <a:t>that the beam is centered on the middle of mounted foils</a:t>
            </a:r>
          </a:p>
        </p:txBody>
      </p:sp>
    </p:spTree>
    <p:custDataLst>
      <p:tags r:id="rId1"/>
    </p:custDataLst>
    <p:extLst>
      <p:ext uri="{BB962C8B-B14F-4D97-AF65-F5344CB8AC3E}">
        <p14:creationId xmlns:p14="http://schemas.microsoft.com/office/powerpoint/2010/main" val="529735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75"/>
            <a:ext cx="7766050" cy="1150353"/>
          </a:xfrm>
        </p:spPr>
        <p:txBody>
          <a:bodyPr>
            <a:normAutofit fontScale="90000"/>
          </a:bodyPr>
          <a:lstStyle/>
          <a:p>
            <a:pPr algn="ctr"/>
            <a:r>
              <a:rPr lang="en-US" sz="4400" dirty="0"/>
              <a:t>Background &amp; History of Nuclear Medicine</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2203934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48C552-CE23-45FC-B4CB-A87F47CE3072}"/>
              </a:ext>
            </a:extLst>
          </p:cNvPr>
          <p:cNvPicPr>
            <a:picLocks noChangeAspect="1"/>
          </p:cNvPicPr>
          <p:nvPr/>
        </p:nvPicPr>
        <p:blipFill>
          <a:blip r:embed="rId3"/>
          <a:stretch>
            <a:fillRect/>
          </a:stretch>
        </p:blipFill>
        <p:spPr>
          <a:xfrm>
            <a:off x="65767" y="1127964"/>
            <a:ext cx="4559088" cy="3611880"/>
          </a:xfrm>
          <a:prstGeom prst="rect">
            <a:avLst/>
          </a:prstGeo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7" name="TextBox 6"/>
          <p:cNvSpPr txBox="1"/>
          <p:nvPr/>
        </p:nvSpPr>
        <p:spPr>
          <a:xfrm>
            <a:off x="6260751" y="481633"/>
            <a:ext cx="2745597" cy="646331"/>
          </a:xfrm>
          <a:prstGeom prst="rect">
            <a:avLst/>
          </a:prstGeom>
          <a:noFill/>
        </p:spPr>
        <p:txBody>
          <a:bodyPr wrap="square" rtlCol="0">
            <a:spAutoFit/>
          </a:bodyPr>
          <a:lstStyle/>
          <a:p>
            <a:r>
              <a:rPr lang="en-US" dirty="0"/>
              <a:t>H. </a:t>
            </a:r>
            <a:r>
              <a:rPr lang="en-US" dirty="0" err="1"/>
              <a:t>Liskien</a:t>
            </a:r>
            <a:r>
              <a:rPr lang="en-US" dirty="0"/>
              <a:t> </a:t>
            </a:r>
            <a:r>
              <a:rPr lang="en-US" i="1" dirty="0"/>
              <a:t>et al</a:t>
            </a:r>
            <a:r>
              <a:rPr lang="en-US" dirty="0"/>
              <a:t>., </a:t>
            </a:r>
            <a:r>
              <a:rPr lang="en-US" dirty="0" err="1"/>
              <a:t>Nucl</a:t>
            </a:r>
            <a:r>
              <a:rPr lang="en-US" dirty="0"/>
              <a:t> Data Tables, </a:t>
            </a:r>
            <a:r>
              <a:rPr lang="en-US" dirty="0" err="1"/>
              <a:t>vol</a:t>
            </a:r>
            <a:r>
              <a:rPr lang="en-US" dirty="0"/>
              <a:t> 11, 2973</a:t>
            </a:r>
          </a:p>
        </p:txBody>
      </p:sp>
      <p:sp>
        <p:nvSpPr>
          <p:cNvPr id="9" name="Content Placeholder 9"/>
          <p:cNvSpPr>
            <a:spLocks noGrp="1"/>
          </p:cNvSpPr>
          <p:nvPr>
            <p:ph idx="14"/>
          </p:nvPr>
        </p:nvSpPr>
        <p:spPr>
          <a:xfrm>
            <a:off x="3797031" y="312434"/>
            <a:ext cx="2238375" cy="492365"/>
          </a:xfrm>
        </p:spPr>
        <p:txBody>
          <a:bodyPr/>
          <a:lstStyle/>
          <a:p>
            <a:endParaRPr lang="en-US"/>
          </a:p>
        </p:txBody>
      </p:sp>
      <p:sp>
        <p:nvSpPr>
          <p:cNvPr id="11"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15" name="TextBox 14"/>
          <p:cNvSpPr txBox="1"/>
          <p:nvPr/>
        </p:nvSpPr>
        <p:spPr>
          <a:xfrm>
            <a:off x="967716" y="4656357"/>
            <a:ext cx="2929654" cy="923330"/>
          </a:xfrm>
          <a:prstGeom prst="rect">
            <a:avLst/>
          </a:prstGeom>
          <a:noFill/>
        </p:spPr>
        <p:txBody>
          <a:bodyPr wrap="square" rtlCol="0">
            <a:spAutoFit/>
          </a:bodyPr>
          <a:lstStyle/>
          <a:p>
            <a:r>
              <a:rPr lang="en-US" dirty="0"/>
              <a:t>Neutron flux profile modeled in target and monitor foil, using MCNP6</a:t>
            </a:r>
          </a:p>
        </p:txBody>
      </p:sp>
      <p:pic>
        <p:nvPicPr>
          <p:cNvPr id="8" name="Picture 4" descr="D:\Documents\School Work\Isotope Data\Proposals\mcnp_vised.PNG"/>
          <p:cNvPicPr>
            <a:picLocks noChangeAspect="1" noChangeArrowheads="1"/>
          </p:cNvPicPr>
          <p:nvPr/>
        </p:nvPicPr>
        <p:blipFill rotWithShape="1">
          <a:blip r:embed="rId4"/>
          <a:srcRect l="3348" t="27659" r="3376" b="22677"/>
          <a:stretch/>
        </p:blipFill>
        <p:spPr bwMode="auto">
          <a:xfrm>
            <a:off x="707630" y="1918251"/>
            <a:ext cx="3189740" cy="1093305"/>
          </a:xfrm>
          <a:prstGeom prst="rect">
            <a:avLst/>
          </a:prstGeom>
          <a:noFill/>
        </p:spPr>
      </p:pic>
      <p:cxnSp>
        <p:nvCxnSpPr>
          <p:cNvPr id="13" name="Straight Connector 12"/>
          <p:cNvCxnSpPr/>
          <p:nvPr/>
        </p:nvCxnSpPr>
        <p:spPr>
          <a:xfrm flipH="1">
            <a:off x="711112" y="2347274"/>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cxnSpLocks/>
          </p:cNvCxnSpPr>
          <p:nvPr/>
        </p:nvCxnSpPr>
        <p:spPr>
          <a:xfrm flipH="1" flipV="1">
            <a:off x="2427402" y="2347274"/>
            <a:ext cx="1770972" cy="875480"/>
          </a:xfrm>
          <a:prstGeom prst="line">
            <a:avLst/>
          </a:prstGeom>
        </p:spPr>
        <p:style>
          <a:lnRef idx="2">
            <a:schemeClr val="accent1"/>
          </a:lnRef>
          <a:fillRef idx="0">
            <a:schemeClr val="accent1"/>
          </a:fillRef>
          <a:effectRef idx="1">
            <a:schemeClr val="accent1"/>
          </a:effectRef>
          <a:fontRef idx="minor">
            <a:schemeClr val="tx1"/>
          </a:fontRef>
        </p:style>
      </p:cxnSp>
      <p:sp>
        <p:nvSpPr>
          <p:cNvPr id="20" name="Content Placeholder 19"/>
          <p:cNvSpPr>
            <a:spLocks noGrp="1"/>
          </p:cNvSpPr>
          <p:nvPr>
            <p:ph idx="14"/>
          </p:nvPr>
        </p:nvSpPr>
        <p:spPr/>
        <p:txBody>
          <a:bodyPr/>
          <a:lstStyle/>
          <a:p>
            <a:endParaRPr lang="en-US"/>
          </a:p>
        </p:txBody>
      </p:sp>
      <p:pic>
        <p:nvPicPr>
          <p:cNvPr id="4" name="Picture 3">
            <a:extLst>
              <a:ext uri="{FF2B5EF4-FFF2-40B4-BE49-F238E27FC236}">
                <a16:creationId xmlns:a16="http://schemas.microsoft.com/office/drawing/2014/main" id="{DC49C9CC-B8D7-496A-8323-76CAB5D8E60E}"/>
              </a:ext>
            </a:extLst>
          </p:cNvPr>
          <p:cNvPicPr>
            <a:picLocks noChangeAspect="1"/>
          </p:cNvPicPr>
          <p:nvPr/>
        </p:nvPicPr>
        <p:blipFill>
          <a:blip r:embed="rId5"/>
          <a:stretch>
            <a:fillRect/>
          </a:stretch>
        </p:blipFill>
        <p:spPr>
          <a:xfrm>
            <a:off x="4624856" y="1259310"/>
            <a:ext cx="4477162" cy="3480533"/>
          </a:xfrm>
          <a:prstGeom prst="rect">
            <a:avLst/>
          </a:prstGeom>
        </p:spPr>
      </p:pic>
    </p:spTree>
    <p:custDataLst>
      <p:tags r:id="rId1"/>
    </p:custDataLst>
    <p:extLst>
      <p:ext uri="{BB962C8B-B14F-4D97-AF65-F5344CB8AC3E}">
        <p14:creationId xmlns:p14="http://schemas.microsoft.com/office/powerpoint/2010/main" val="366974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FF60319-98DE-44A5-9C2B-CDC41DA20D12}"/>
              </a:ext>
            </a:extLst>
          </p:cNvPr>
          <p:cNvPicPr>
            <a:picLocks noChangeAspect="1"/>
          </p:cNvPicPr>
          <p:nvPr/>
        </p:nvPicPr>
        <p:blipFill>
          <a:blip r:embed="rId3"/>
          <a:stretch>
            <a:fillRect/>
          </a:stretch>
        </p:blipFill>
        <p:spPr>
          <a:xfrm>
            <a:off x="4624856" y="1259310"/>
            <a:ext cx="4477162" cy="3480533"/>
          </a:xfrm>
          <a:prstGeom prst="rect">
            <a:avLst/>
          </a:prstGeom>
        </p:spPr>
      </p:pic>
      <p:pic>
        <p:nvPicPr>
          <p:cNvPr id="26" name="Picture 25">
            <a:extLst>
              <a:ext uri="{FF2B5EF4-FFF2-40B4-BE49-F238E27FC236}">
                <a16:creationId xmlns:a16="http://schemas.microsoft.com/office/drawing/2014/main" id="{79DCE039-0CDA-49FB-8BF1-22BAE9119BA8}"/>
              </a:ext>
            </a:extLst>
          </p:cNvPr>
          <p:cNvPicPr>
            <a:picLocks noChangeAspect="1"/>
          </p:cNvPicPr>
          <p:nvPr/>
        </p:nvPicPr>
        <p:blipFill>
          <a:blip r:embed="rId4"/>
          <a:stretch>
            <a:fillRect/>
          </a:stretch>
        </p:blipFill>
        <p:spPr>
          <a:xfrm>
            <a:off x="65767" y="1127964"/>
            <a:ext cx="4559088" cy="3611880"/>
          </a:xfrm>
          <a:prstGeom prst="rect">
            <a:avLst/>
          </a:prstGeo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7" name="TextBox 6"/>
          <p:cNvSpPr txBox="1"/>
          <p:nvPr/>
        </p:nvSpPr>
        <p:spPr>
          <a:xfrm>
            <a:off x="6260751" y="481633"/>
            <a:ext cx="2745597" cy="646331"/>
          </a:xfrm>
          <a:prstGeom prst="rect">
            <a:avLst/>
          </a:prstGeom>
          <a:noFill/>
        </p:spPr>
        <p:txBody>
          <a:bodyPr wrap="square" rtlCol="0">
            <a:spAutoFit/>
          </a:bodyPr>
          <a:lstStyle/>
          <a:p>
            <a:r>
              <a:rPr lang="en-US" dirty="0"/>
              <a:t>H. </a:t>
            </a:r>
            <a:r>
              <a:rPr lang="en-US" dirty="0" err="1"/>
              <a:t>Liskien</a:t>
            </a:r>
            <a:r>
              <a:rPr lang="en-US" dirty="0"/>
              <a:t> </a:t>
            </a:r>
            <a:r>
              <a:rPr lang="en-US" i="1" dirty="0"/>
              <a:t>et al</a:t>
            </a:r>
            <a:r>
              <a:rPr lang="en-US" dirty="0"/>
              <a:t>., </a:t>
            </a:r>
            <a:r>
              <a:rPr lang="en-US" dirty="0" err="1"/>
              <a:t>Nucl</a:t>
            </a:r>
            <a:r>
              <a:rPr lang="en-US" dirty="0"/>
              <a:t> Data Tables, </a:t>
            </a:r>
            <a:r>
              <a:rPr lang="en-US" dirty="0" err="1"/>
              <a:t>vol</a:t>
            </a:r>
            <a:r>
              <a:rPr lang="en-US" dirty="0"/>
              <a:t> 11, 2973</a:t>
            </a:r>
          </a:p>
        </p:txBody>
      </p:sp>
      <p:sp>
        <p:nvSpPr>
          <p:cNvPr id="11"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15" name="TextBox 14"/>
          <p:cNvSpPr txBox="1"/>
          <p:nvPr/>
        </p:nvSpPr>
        <p:spPr>
          <a:xfrm>
            <a:off x="967716" y="4656357"/>
            <a:ext cx="2929654" cy="923330"/>
          </a:xfrm>
          <a:prstGeom prst="rect">
            <a:avLst/>
          </a:prstGeom>
          <a:noFill/>
        </p:spPr>
        <p:txBody>
          <a:bodyPr wrap="square" rtlCol="0">
            <a:spAutoFit/>
          </a:bodyPr>
          <a:lstStyle/>
          <a:p>
            <a:r>
              <a:rPr lang="en-US" dirty="0"/>
              <a:t>Neutron flux profile modeled in target and monitor foil, using MCNP6</a:t>
            </a:r>
          </a:p>
        </p:txBody>
      </p:sp>
      <p:pic>
        <p:nvPicPr>
          <p:cNvPr id="27" name="Picture 4" descr="D:\Documents\School Work\Isotope Data\Proposals\mcnp_vised.PNG">
            <a:extLst>
              <a:ext uri="{FF2B5EF4-FFF2-40B4-BE49-F238E27FC236}">
                <a16:creationId xmlns:a16="http://schemas.microsoft.com/office/drawing/2014/main" id="{096A6E04-26C2-4A99-80BB-6330705B0B62}"/>
              </a:ext>
            </a:extLst>
          </p:cNvPr>
          <p:cNvPicPr>
            <a:picLocks noChangeAspect="1" noChangeArrowheads="1"/>
          </p:cNvPicPr>
          <p:nvPr/>
        </p:nvPicPr>
        <p:blipFill rotWithShape="1">
          <a:blip r:embed="rId5"/>
          <a:srcRect l="3348" t="27659" r="3376" b="22677"/>
          <a:stretch/>
        </p:blipFill>
        <p:spPr bwMode="auto">
          <a:xfrm>
            <a:off x="707630" y="1918251"/>
            <a:ext cx="3189740" cy="1093305"/>
          </a:xfrm>
          <a:prstGeom prst="rect">
            <a:avLst/>
          </a:prstGeom>
          <a:noFill/>
        </p:spPr>
      </p:pic>
      <p:cxnSp>
        <p:nvCxnSpPr>
          <p:cNvPr id="13" name="Straight Connector 12"/>
          <p:cNvCxnSpPr/>
          <p:nvPr/>
        </p:nvCxnSpPr>
        <p:spPr>
          <a:xfrm flipH="1">
            <a:off x="711112" y="2347274"/>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427402" y="2347274"/>
            <a:ext cx="1770972" cy="875479"/>
          </a:xfrm>
          <a:prstGeom prst="line">
            <a:avLst/>
          </a:prstGeom>
        </p:spPr>
        <p:style>
          <a:lnRef idx="2">
            <a:schemeClr val="accent1"/>
          </a:lnRef>
          <a:fillRef idx="0">
            <a:schemeClr val="accent1"/>
          </a:fillRef>
          <a:effectRef idx="1">
            <a:schemeClr val="accent1"/>
          </a:effectRef>
          <a:fontRef idx="minor">
            <a:schemeClr val="tx1"/>
          </a:fontRef>
        </p:style>
      </p:cxnSp>
      <p:sp>
        <p:nvSpPr>
          <p:cNvPr id="20" name="Content Placeholder 19"/>
          <p:cNvSpPr>
            <a:spLocks noGrp="1"/>
          </p:cNvSpPr>
          <p:nvPr>
            <p:ph idx="14"/>
          </p:nvPr>
        </p:nvSpPr>
        <p:spPr/>
        <p:txBody>
          <a:bodyPr/>
          <a:lstStyle/>
          <a:p>
            <a:endParaRPr lang="en-US"/>
          </a:p>
        </p:txBody>
      </p:sp>
      <p:pic>
        <p:nvPicPr>
          <p:cNvPr id="17" name="Content Placeholder 16" descr="reac_frac.PNG"/>
          <p:cNvPicPr>
            <a:picLocks noGrp="1" noChangeAspect="1"/>
          </p:cNvPicPr>
          <p:nvPr>
            <p:ph idx="14"/>
          </p:nvPr>
        </p:nvPicPr>
        <p:blipFill>
          <a:blip r:embed="rId6"/>
          <a:stretch>
            <a:fillRect/>
          </a:stretch>
        </p:blipFill>
        <p:spPr>
          <a:xfrm>
            <a:off x="5876801" y="4685853"/>
            <a:ext cx="3306523" cy="1332996"/>
          </a:xfrm>
        </p:spPr>
      </p:pic>
      <p:pic>
        <p:nvPicPr>
          <p:cNvPr id="2" name="Picture 1">
            <a:extLst>
              <a:ext uri="{FF2B5EF4-FFF2-40B4-BE49-F238E27FC236}">
                <a16:creationId xmlns:a16="http://schemas.microsoft.com/office/drawing/2014/main" id="{02153D09-4CCB-4A48-8F25-D5F19FD9DE05}"/>
              </a:ext>
            </a:extLst>
          </p:cNvPr>
          <p:cNvPicPr>
            <a:picLocks noChangeAspect="1"/>
          </p:cNvPicPr>
          <p:nvPr/>
        </p:nvPicPr>
        <p:blipFill>
          <a:blip r:embed="rId7"/>
          <a:stretch>
            <a:fillRect/>
          </a:stretch>
        </p:blipFill>
        <p:spPr>
          <a:xfrm>
            <a:off x="2452514" y="2960145"/>
            <a:ext cx="4344683" cy="3392424"/>
          </a:xfrm>
          <a:prstGeom prst="rect">
            <a:avLst/>
          </a:prstGeom>
        </p:spPr>
      </p:pic>
      <p:sp>
        <p:nvSpPr>
          <p:cNvPr id="35" name="TextBox 34"/>
          <p:cNvSpPr txBox="1"/>
          <p:nvPr/>
        </p:nvSpPr>
        <p:spPr>
          <a:xfrm>
            <a:off x="5979786" y="5891242"/>
            <a:ext cx="3164214" cy="954107"/>
          </a:xfrm>
          <a:prstGeom prst="rect">
            <a:avLst/>
          </a:prstGeom>
          <a:solidFill>
            <a:srgbClr val="FFFF00"/>
          </a:solidFill>
          <a:ln w="28575">
            <a:solidFill>
              <a:schemeClr val="accent1"/>
            </a:solidFill>
          </a:ln>
        </p:spPr>
        <p:txBody>
          <a:bodyPr wrap="square" rtlCol="0">
            <a:spAutoFit/>
          </a:bodyPr>
          <a:lstStyle/>
          <a:p>
            <a:r>
              <a:rPr lang="en-US" sz="1400" dirty="0" err="1">
                <a:latin typeface="Georgia" pitchFamily="18" charset="0"/>
              </a:rPr>
              <a:t>E</a:t>
            </a:r>
            <a:r>
              <a:rPr lang="en-US" sz="1400" baseline="-25000" dirty="0" err="1">
                <a:latin typeface="Georgia" pitchFamily="18" charset="0"/>
              </a:rPr>
              <a:t>max</a:t>
            </a:r>
            <a:r>
              <a:rPr lang="en-US" sz="1400" dirty="0">
                <a:latin typeface="Georgia" pitchFamily="18" charset="0"/>
              </a:rPr>
              <a:t> = Maximum energy neutron subtended by foil</a:t>
            </a:r>
          </a:p>
          <a:p>
            <a:r>
              <a:rPr lang="en-US" sz="1400" dirty="0">
                <a:latin typeface="Georgia" pitchFamily="18" charset="0"/>
              </a:rPr>
              <a:t>F(E’) = Fraction of Total Reactions induced up to energy E’</a:t>
            </a:r>
          </a:p>
        </p:txBody>
      </p:sp>
      <p:sp>
        <p:nvSpPr>
          <p:cNvPr id="36" name="TextBox 35"/>
          <p:cNvSpPr txBox="1"/>
          <p:nvPr/>
        </p:nvSpPr>
        <p:spPr>
          <a:xfrm>
            <a:off x="4897795" y="5644726"/>
            <a:ext cx="527709" cy="369332"/>
          </a:xfrm>
          <a:prstGeom prst="rect">
            <a:avLst/>
          </a:prstGeom>
          <a:noFill/>
        </p:spPr>
        <p:txBody>
          <a:bodyPr wrap="none" rtlCol="0">
            <a:spAutoFit/>
          </a:bodyPr>
          <a:lstStyle/>
          <a:p>
            <a:r>
              <a:rPr lang="en-US" dirty="0"/>
              <a:t>&lt;E&gt;</a:t>
            </a:r>
          </a:p>
        </p:txBody>
      </p:sp>
      <p:sp>
        <p:nvSpPr>
          <p:cNvPr id="38" name="TextBox 37"/>
          <p:cNvSpPr txBox="1"/>
          <p:nvPr/>
        </p:nvSpPr>
        <p:spPr>
          <a:xfrm>
            <a:off x="5876801" y="5502053"/>
            <a:ext cx="652743" cy="369332"/>
          </a:xfrm>
          <a:prstGeom prst="rect">
            <a:avLst/>
          </a:prstGeom>
          <a:noFill/>
        </p:spPr>
        <p:txBody>
          <a:bodyPr wrap="none" rtlCol="0">
            <a:spAutoFit/>
          </a:bodyPr>
          <a:lstStyle/>
          <a:p>
            <a:r>
              <a:rPr lang="en-US" dirty="0"/>
              <a:t>+</a:t>
            </a:r>
            <a:r>
              <a:rPr lang="el-GR" dirty="0"/>
              <a:t>σ</a:t>
            </a:r>
            <a:r>
              <a:rPr lang="en-US" baseline="-25000" dirty="0"/>
              <a:t>&lt;E&gt;</a:t>
            </a:r>
          </a:p>
        </p:txBody>
      </p:sp>
      <p:sp>
        <p:nvSpPr>
          <p:cNvPr id="4" name="Content Placeholder 3">
            <a:extLst>
              <a:ext uri="{FF2B5EF4-FFF2-40B4-BE49-F238E27FC236}">
                <a16:creationId xmlns:a16="http://schemas.microsoft.com/office/drawing/2014/main" id="{85543DFB-4E3C-419C-8269-7526E9B4ACC9}"/>
              </a:ext>
            </a:extLst>
          </p:cNvPr>
          <p:cNvSpPr>
            <a:spLocks noGrp="1"/>
          </p:cNvSpPr>
          <p:nvPr>
            <p:ph idx="14"/>
          </p:nvPr>
        </p:nvSpPr>
        <p:spPr/>
        <p:txBody>
          <a:bodyPr/>
          <a:lstStyle/>
          <a:p>
            <a:endParaRPr lang="en-US"/>
          </a:p>
        </p:txBody>
      </p:sp>
      <p:sp>
        <p:nvSpPr>
          <p:cNvPr id="31" name="TextBox 30">
            <a:extLst>
              <a:ext uri="{FF2B5EF4-FFF2-40B4-BE49-F238E27FC236}">
                <a16:creationId xmlns:a16="http://schemas.microsoft.com/office/drawing/2014/main" id="{987F3D0F-5612-4087-AF6D-49E8575FC958}"/>
              </a:ext>
            </a:extLst>
          </p:cNvPr>
          <p:cNvSpPr txBox="1"/>
          <p:nvPr/>
        </p:nvSpPr>
        <p:spPr>
          <a:xfrm>
            <a:off x="3967911" y="5624826"/>
            <a:ext cx="607859" cy="369332"/>
          </a:xfrm>
          <a:prstGeom prst="rect">
            <a:avLst/>
          </a:prstGeom>
          <a:noFill/>
        </p:spPr>
        <p:txBody>
          <a:bodyPr wrap="none" rtlCol="0">
            <a:spAutoFit/>
          </a:bodyPr>
          <a:lstStyle/>
          <a:p>
            <a:r>
              <a:rPr lang="en-US" dirty="0"/>
              <a:t>-</a:t>
            </a:r>
            <a:r>
              <a:rPr lang="el-GR" dirty="0"/>
              <a:t>σ</a:t>
            </a:r>
            <a:r>
              <a:rPr lang="en-US" baseline="-25000" dirty="0"/>
              <a:t>&lt;E&gt;</a:t>
            </a:r>
          </a:p>
        </p:txBody>
      </p:sp>
    </p:spTree>
    <p:custDataLst>
      <p:tags r:id="rId1"/>
    </p:custDataLst>
    <p:extLst>
      <p:ext uri="{BB962C8B-B14F-4D97-AF65-F5344CB8AC3E}">
        <p14:creationId xmlns:p14="http://schemas.microsoft.com/office/powerpoint/2010/main" val="386803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pic>
        <p:nvPicPr>
          <p:cNvPr id="3075" name="Picture 3" descr="D:\Documents\School Work\Isotope Data\Proposals\64cu_new.emf"/>
          <p:cNvPicPr>
            <a:picLocks noChangeAspect="1" noChangeArrowheads="1"/>
          </p:cNvPicPr>
          <p:nvPr/>
        </p:nvPicPr>
        <p:blipFill>
          <a:blip r:embed="rId2"/>
          <a:stretch>
            <a:fillRect/>
          </a:stretch>
        </p:blipFill>
        <p:spPr bwMode="auto">
          <a:xfrm>
            <a:off x="2897" y="1205001"/>
            <a:ext cx="5318681" cy="3990975"/>
          </a:xfrm>
          <a:prstGeom prst="rect">
            <a:avLst/>
          </a:prstGeom>
          <a:noFill/>
        </p:spPr>
      </p:pic>
      <p:pic>
        <p:nvPicPr>
          <p:cNvPr id="3074" name="Picture 2" descr="D:\Documents\School Work\Isotope Data\Proposals\47sc_new.emf"/>
          <p:cNvPicPr>
            <a:picLocks noChangeAspect="1" noChangeArrowheads="1"/>
          </p:cNvPicPr>
          <p:nvPr/>
        </p:nvPicPr>
        <p:blipFill>
          <a:blip r:embed="rId3"/>
          <a:stretch>
            <a:fillRect/>
          </a:stretch>
        </p:blipFill>
        <p:spPr bwMode="auto">
          <a:xfrm>
            <a:off x="4263081" y="3036276"/>
            <a:ext cx="4867568" cy="3652473"/>
          </a:xfrm>
          <a:prstGeom prst="rect">
            <a:avLst/>
          </a:prstGeom>
          <a:noFill/>
        </p:spPr>
      </p:pic>
      <p:sp>
        <p:nvSpPr>
          <p:cNvPr id="6" name="TextBox 5"/>
          <p:cNvSpPr txBox="1"/>
          <p:nvPr/>
        </p:nvSpPr>
        <p:spPr>
          <a:xfrm>
            <a:off x="5324475" y="2182049"/>
            <a:ext cx="3001993" cy="430887"/>
          </a:xfrm>
          <a:prstGeom prst="rect">
            <a:avLst/>
          </a:prstGeom>
          <a:noFill/>
        </p:spPr>
        <p:txBody>
          <a:bodyPr wrap="square" rtlCol="0">
            <a:spAutoFit/>
          </a:bodyPr>
          <a:lstStyle/>
          <a:p>
            <a:r>
              <a:rPr lang="en-US" sz="2200" dirty="0">
                <a:latin typeface="Lucida Grande"/>
              </a:rPr>
              <a:t>Before…</a:t>
            </a:r>
          </a:p>
        </p:txBody>
      </p:sp>
      <p:sp>
        <p:nvSpPr>
          <p:cNvPr id="7" name="Oval 6"/>
          <p:cNvSpPr/>
          <p:nvPr/>
        </p:nvSpPr>
        <p:spPr>
          <a:xfrm>
            <a:off x="2329073" y="4014577"/>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404396" y="4813540"/>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13044" y="1135262"/>
            <a:ext cx="1698375" cy="369332"/>
          </a:xfrm>
          <a:prstGeom prst="rect">
            <a:avLst/>
          </a:prstGeom>
          <a:noFill/>
        </p:spPr>
        <p:txBody>
          <a:bodyPr wrap="square" rtlCol="0">
            <a:spAutoFit/>
          </a:bodyPr>
          <a:lstStyle/>
          <a:p>
            <a:r>
              <a:rPr lang="en-US" baseline="30000" dirty="0">
                <a:latin typeface="Georgia" pitchFamily="18" charset="0"/>
              </a:rPr>
              <a:t>64</a:t>
            </a:r>
            <a:r>
              <a:rPr lang="en-US" dirty="0">
                <a:latin typeface="Georgia" pitchFamily="18" charset="0"/>
              </a:rPr>
              <a:t>Zn(n,p)</a:t>
            </a:r>
            <a:r>
              <a:rPr lang="en-US" baseline="30000" dirty="0">
                <a:latin typeface="Georgia" pitchFamily="18" charset="0"/>
              </a:rPr>
              <a:t>64</a:t>
            </a:r>
            <a:r>
              <a:rPr lang="en-US" dirty="0">
                <a:latin typeface="Georgia" pitchFamily="18" charset="0"/>
              </a:rPr>
              <a:t>Cu</a:t>
            </a:r>
          </a:p>
        </p:txBody>
      </p:sp>
      <p:sp>
        <p:nvSpPr>
          <p:cNvPr id="11" name="TextBox 10"/>
          <p:cNvSpPr txBox="1"/>
          <p:nvPr/>
        </p:nvSpPr>
        <p:spPr>
          <a:xfrm>
            <a:off x="5846981" y="2940098"/>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
        <p:nvSpPr>
          <p:cNvPr id="12" name="Rectangle 11"/>
          <p:cNvSpPr/>
          <p:nvPr/>
        </p:nvSpPr>
        <p:spPr>
          <a:xfrm>
            <a:off x="1" y="1868130"/>
            <a:ext cx="432618" cy="23528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3" descr="D:\Documents\School Work\Isotope Data\Proposals\64cu_new.emf"/>
          <p:cNvPicPr>
            <a:picLocks noChangeAspect="1" noChangeArrowheads="1"/>
          </p:cNvPicPr>
          <p:nvPr/>
        </p:nvPicPr>
        <p:blipFill>
          <a:blip r:embed="rId2"/>
          <a:srcRect t="17668" r="92222" b="47046"/>
          <a:stretch>
            <a:fillRect/>
          </a:stretch>
        </p:blipFill>
        <p:spPr bwMode="auto">
          <a:xfrm>
            <a:off x="2897" y="2381316"/>
            <a:ext cx="413687" cy="1408239"/>
          </a:xfrm>
          <a:prstGeom prst="rect">
            <a:avLst/>
          </a:prstGeom>
          <a:noFill/>
        </p:spPr>
      </p:pic>
      <p:sp>
        <p:nvSpPr>
          <p:cNvPr id="15" name="Rectangle 14"/>
          <p:cNvSpPr/>
          <p:nvPr/>
        </p:nvSpPr>
        <p:spPr>
          <a:xfrm>
            <a:off x="4330074" y="3789555"/>
            <a:ext cx="320584" cy="20458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D:\Documents\School Work\Isotope Data\Proposals\47sc_new.emf"/>
          <p:cNvPicPr>
            <a:picLocks noChangeAspect="1" noChangeArrowheads="1"/>
          </p:cNvPicPr>
          <p:nvPr/>
        </p:nvPicPr>
        <p:blipFill>
          <a:blip r:embed="rId4"/>
          <a:srcRect t="32435" r="92023" b="34803"/>
          <a:stretch>
            <a:fillRect/>
          </a:stretch>
        </p:blipFill>
        <p:spPr bwMode="auto">
          <a:xfrm>
            <a:off x="4282049" y="4220952"/>
            <a:ext cx="388273" cy="1196622"/>
          </a:xfrm>
          <a:prstGeom prst="rect">
            <a:avLst/>
          </a:prstGeom>
          <a:noFill/>
        </p:spPr>
      </p:pic>
    </p:spTree>
    <p:extLst>
      <p:ext uri="{BB962C8B-B14F-4D97-AF65-F5344CB8AC3E}">
        <p14:creationId xmlns:p14="http://schemas.microsoft.com/office/powerpoint/2010/main" val="2129592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paper_tab.PNG"/>
          <p:cNvPicPr>
            <a:picLocks noGrp="1" noChangeAspect="1"/>
          </p:cNvPicPr>
          <p:nvPr>
            <p:ph idx="14"/>
          </p:nvPr>
        </p:nvPicPr>
        <p:blipFill>
          <a:blip r:embed="rId3"/>
          <a:stretch>
            <a:fillRect/>
          </a:stretch>
        </p:blipFill>
        <p:spPr>
          <a:xfrm>
            <a:off x="5846980" y="54902"/>
            <a:ext cx="3282971" cy="2147610"/>
          </a:xfr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pic>
        <p:nvPicPr>
          <p:cNvPr id="3075" name="Picture 3" descr="D:\Documents\School Work\Isotope Data\Proposals\64cu_new.emf"/>
          <p:cNvPicPr>
            <a:picLocks noChangeAspect="1" noChangeArrowheads="1"/>
          </p:cNvPicPr>
          <p:nvPr/>
        </p:nvPicPr>
        <p:blipFill>
          <a:blip r:embed="rId4"/>
          <a:stretch>
            <a:fillRect/>
          </a:stretch>
        </p:blipFill>
        <p:spPr bwMode="auto">
          <a:xfrm>
            <a:off x="2892" y="1205001"/>
            <a:ext cx="5318679" cy="3990974"/>
          </a:xfrm>
          <a:prstGeom prst="rect">
            <a:avLst/>
          </a:prstGeom>
          <a:noFill/>
        </p:spPr>
      </p:pic>
      <p:pic>
        <p:nvPicPr>
          <p:cNvPr id="3074" name="Picture 2" descr="D:\Documents\School Work\Isotope Data\Proposals\47sc_new.emf"/>
          <p:cNvPicPr>
            <a:picLocks noChangeAspect="1" noChangeArrowheads="1"/>
          </p:cNvPicPr>
          <p:nvPr/>
        </p:nvPicPr>
        <p:blipFill>
          <a:blip r:embed="rId5"/>
          <a:stretch>
            <a:fillRect/>
          </a:stretch>
        </p:blipFill>
        <p:spPr bwMode="auto">
          <a:xfrm>
            <a:off x="4262385" y="3036276"/>
            <a:ext cx="4867567" cy="3652473"/>
          </a:xfrm>
          <a:prstGeom prst="rect">
            <a:avLst/>
          </a:prstGeom>
          <a:noFill/>
        </p:spPr>
      </p:pic>
      <p:sp>
        <p:nvSpPr>
          <p:cNvPr id="7" name="TextBox 6"/>
          <p:cNvSpPr txBox="1"/>
          <p:nvPr/>
        </p:nvSpPr>
        <p:spPr>
          <a:xfrm>
            <a:off x="5324475" y="2182049"/>
            <a:ext cx="3001993" cy="430887"/>
          </a:xfrm>
          <a:prstGeom prst="rect">
            <a:avLst/>
          </a:prstGeom>
          <a:noFill/>
        </p:spPr>
        <p:txBody>
          <a:bodyPr wrap="square" rtlCol="0">
            <a:spAutoFit/>
          </a:bodyPr>
          <a:lstStyle/>
          <a:p>
            <a:r>
              <a:rPr lang="en-US" sz="2200" dirty="0">
                <a:latin typeface="Lucida Grande"/>
              </a:rPr>
              <a:t>After!</a:t>
            </a:r>
          </a:p>
        </p:txBody>
      </p:sp>
      <p:sp>
        <p:nvSpPr>
          <p:cNvPr id="11" name="Oval 10"/>
          <p:cNvSpPr/>
          <p:nvPr/>
        </p:nvSpPr>
        <p:spPr>
          <a:xfrm>
            <a:off x="2329073" y="4014577"/>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404396" y="4813540"/>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813044" y="1135262"/>
            <a:ext cx="1698375" cy="369332"/>
          </a:xfrm>
          <a:prstGeom prst="rect">
            <a:avLst/>
          </a:prstGeom>
          <a:noFill/>
        </p:spPr>
        <p:txBody>
          <a:bodyPr wrap="square" rtlCol="0">
            <a:spAutoFit/>
          </a:bodyPr>
          <a:lstStyle/>
          <a:p>
            <a:r>
              <a:rPr lang="en-US" baseline="30000" dirty="0">
                <a:latin typeface="Georgia" pitchFamily="18" charset="0"/>
              </a:rPr>
              <a:t>64</a:t>
            </a:r>
            <a:r>
              <a:rPr lang="en-US" dirty="0">
                <a:latin typeface="Georgia" pitchFamily="18" charset="0"/>
              </a:rPr>
              <a:t>Zn(n,p)</a:t>
            </a:r>
            <a:r>
              <a:rPr lang="en-US" baseline="30000" dirty="0">
                <a:latin typeface="Georgia" pitchFamily="18" charset="0"/>
              </a:rPr>
              <a:t>64</a:t>
            </a:r>
            <a:r>
              <a:rPr lang="en-US" dirty="0">
                <a:latin typeface="Georgia" pitchFamily="18" charset="0"/>
              </a:rPr>
              <a:t>Cu</a:t>
            </a:r>
          </a:p>
        </p:txBody>
      </p:sp>
      <p:sp>
        <p:nvSpPr>
          <p:cNvPr id="17" name="TextBox 16"/>
          <p:cNvSpPr txBox="1"/>
          <p:nvPr/>
        </p:nvSpPr>
        <p:spPr>
          <a:xfrm>
            <a:off x="5846981" y="2940098"/>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
        <p:nvSpPr>
          <p:cNvPr id="19" name="Rectangle 18"/>
          <p:cNvSpPr/>
          <p:nvPr/>
        </p:nvSpPr>
        <p:spPr>
          <a:xfrm>
            <a:off x="7451170" y="1504594"/>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1170" y="1794241"/>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67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paper_tab.PNG"/>
          <p:cNvPicPr>
            <a:picLocks noGrp="1" noChangeAspect="1"/>
          </p:cNvPicPr>
          <p:nvPr>
            <p:ph idx="14"/>
          </p:nvPr>
        </p:nvPicPr>
        <p:blipFill>
          <a:blip r:embed="rId3"/>
          <a:stretch>
            <a:fillRect/>
          </a:stretch>
        </p:blipFill>
        <p:spPr>
          <a:xfrm>
            <a:off x="5846980" y="54902"/>
            <a:ext cx="3282971" cy="2147610"/>
          </a:xfr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Spread</a:t>
            </a:r>
          </a:p>
        </p:txBody>
      </p:sp>
      <p:sp>
        <p:nvSpPr>
          <p:cNvPr id="7" name="TextBox 6"/>
          <p:cNvSpPr txBox="1"/>
          <p:nvPr/>
        </p:nvSpPr>
        <p:spPr>
          <a:xfrm>
            <a:off x="5324475" y="2182049"/>
            <a:ext cx="3001993" cy="430887"/>
          </a:xfrm>
          <a:prstGeom prst="rect">
            <a:avLst/>
          </a:prstGeom>
          <a:noFill/>
        </p:spPr>
        <p:txBody>
          <a:bodyPr wrap="square" rtlCol="0">
            <a:spAutoFit/>
          </a:bodyPr>
          <a:lstStyle/>
          <a:p>
            <a:r>
              <a:rPr lang="en-US" sz="2200" dirty="0">
                <a:latin typeface="Lucida Grande"/>
              </a:rPr>
              <a:t>After!</a:t>
            </a:r>
          </a:p>
        </p:txBody>
      </p:sp>
      <p:sp>
        <p:nvSpPr>
          <p:cNvPr id="14" name="TextBox 13"/>
          <p:cNvSpPr txBox="1"/>
          <p:nvPr/>
        </p:nvSpPr>
        <p:spPr>
          <a:xfrm>
            <a:off x="1813044" y="1135262"/>
            <a:ext cx="1698375" cy="369332"/>
          </a:xfrm>
          <a:prstGeom prst="rect">
            <a:avLst/>
          </a:prstGeom>
          <a:noFill/>
        </p:spPr>
        <p:txBody>
          <a:bodyPr wrap="square" rtlCol="0">
            <a:spAutoFit/>
          </a:bodyPr>
          <a:lstStyle/>
          <a:p>
            <a:r>
              <a:rPr lang="en-US" baseline="30000" dirty="0">
                <a:latin typeface="Georgia" pitchFamily="18" charset="0"/>
              </a:rPr>
              <a:t>64</a:t>
            </a:r>
            <a:r>
              <a:rPr lang="en-US" dirty="0">
                <a:latin typeface="Georgia" pitchFamily="18" charset="0"/>
              </a:rPr>
              <a:t>Zn(n,p)</a:t>
            </a:r>
            <a:r>
              <a:rPr lang="en-US" baseline="30000" dirty="0">
                <a:latin typeface="Georgia" pitchFamily="18" charset="0"/>
              </a:rPr>
              <a:t>64</a:t>
            </a:r>
            <a:r>
              <a:rPr lang="en-US" dirty="0">
                <a:latin typeface="Georgia" pitchFamily="18" charset="0"/>
              </a:rPr>
              <a:t>Cu</a:t>
            </a:r>
          </a:p>
        </p:txBody>
      </p:sp>
      <p:sp>
        <p:nvSpPr>
          <p:cNvPr id="17" name="TextBox 16"/>
          <p:cNvSpPr txBox="1"/>
          <p:nvPr/>
        </p:nvSpPr>
        <p:spPr>
          <a:xfrm>
            <a:off x="5846981" y="2940098"/>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
        <p:nvSpPr>
          <p:cNvPr id="19" name="Rectangle 18"/>
          <p:cNvSpPr/>
          <p:nvPr/>
        </p:nvSpPr>
        <p:spPr>
          <a:xfrm>
            <a:off x="7451170" y="1504594"/>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1170" y="1794241"/>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525328" y="2863497"/>
            <a:ext cx="4572000" cy="3698140"/>
          </a:xfrm>
          <a:prstGeom prst="rect">
            <a:avLst/>
          </a:prstGeom>
        </p:spPr>
      </p:pic>
      <p:pic>
        <p:nvPicPr>
          <p:cNvPr id="4" name="Picture 3"/>
          <p:cNvPicPr>
            <a:picLocks noChangeAspect="1"/>
          </p:cNvPicPr>
          <p:nvPr/>
        </p:nvPicPr>
        <p:blipFill rotWithShape="1">
          <a:blip r:embed="rId5"/>
          <a:srcRect l="-1" r="833"/>
          <a:stretch/>
        </p:blipFill>
        <p:spPr>
          <a:xfrm>
            <a:off x="106408" y="1433512"/>
            <a:ext cx="4572000" cy="3740498"/>
          </a:xfrm>
          <a:prstGeom prst="rect">
            <a:avLst/>
          </a:prstGeom>
        </p:spPr>
      </p:pic>
      <p:sp>
        <p:nvSpPr>
          <p:cNvPr id="21" name="TextBox 20"/>
          <p:cNvSpPr txBox="1"/>
          <p:nvPr/>
        </p:nvSpPr>
        <p:spPr>
          <a:xfrm>
            <a:off x="5999381" y="2610786"/>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Tree>
    <p:extLst>
      <p:ext uri="{BB962C8B-B14F-4D97-AF65-F5344CB8AC3E}">
        <p14:creationId xmlns:p14="http://schemas.microsoft.com/office/powerpoint/2010/main" val="54978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Systematics</a:t>
            </a:r>
          </a:p>
        </p:txBody>
      </p:sp>
      <p:sp>
        <p:nvSpPr>
          <p:cNvPr id="5" name="Content Placeholder 4">
            <a:extLst>
              <a:ext uri="{FF2B5EF4-FFF2-40B4-BE49-F238E27FC236}">
                <a16:creationId xmlns:a16="http://schemas.microsoft.com/office/drawing/2014/main" id="{205C3D30-74F9-45C7-86D0-9D8A34344146}"/>
              </a:ext>
            </a:extLst>
          </p:cNvPr>
          <p:cNvSpPr>
            <a:spLocks noGrp="1"/>
          </p:cNvSpPr>
          <p:nvPr>
            <p:ph idx="14"/>
          </p:nvPr>
        </p:nvSpPr>
        <p:spPr/>
        <p:txBody>
          <a:bodyPr/>
          <a:lstStyle/>
          <a:p>
            <a:endParaRPr lang="en-US"/>
          </a:p>
        </p:txBody>
      </p:sp>
      <p:sp>
        <p:nvSpPr>
          <p:cNvPr id="15" name="Content Placeholder 2">
            <a:extLst>
              <a:ext uri="{FF2B5EF4-FFF2-40B4-BE49-F238E27FC236}">
                <a16:creationId xmlns:a16="http://schemas.microsoft.com/office/drawing/2014/main" id="{4E32410B-7D87-411A-A4F2-75BC9394172B}"/>
              </a:ext>
            </a:extLst>
          </p:cNvPr>
          <p:cNvSpPr txBox="1">
            <a:spLocks/>
          </p:cNvSpPr>
          <p:nvPr/>
        </p:nvSpPr>
        <p:spPr>
          <a:xfrm>
            <a:off x="314632" y="1649711"/>
            <a:ext cx="8614136" cy="4124923"/>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dirty="0">
                <a:solidFill>
                  <a:srgbClr val="2D637F"/>
                </a:solidFill>
                <a:latin typeface="Lucida Grande"/>
                <a:cs typeface="Lucida Grande"/>
              </a:rPr>
              <a:t>Indium foils also undergo </a:t>
            </a:r>
            <a:r>
              <a:rPr lang="en-US" sz="2200" baseline="30000" dirty="0">
                <a:solidFill>
                  <a:srgbClr val="2D637F"/>
                </a:solidFill>
                <a:latin typeface="Lucida Grande"/>
                <a:cs typeface="Lucida Grande"/>
              </a:rPr>
              <a:t>115</a:t>
            </a:r>
            <a:r>
              <a:rPr lang="en-US" sz="2200" dirty="0">
                <a:solidFill>
                  <a:srgbClr val="2D637F"/>
                </a:solidFill>
                <a:latin typeface="Lucida Grande"/>
                <a:cs typeface="Lucida Grande"/>
              </a:rPr>
              <a:t>In(n,</a:t>
            </a:r>
            <a:r>
              <a:rPr lang="el-GR" sz="2200" dirty="0">
                <a:solidFill>
                  <a:srgbClr val="2D637F"/>
                </a:solidFill>
                <a:latin typeface="Lucida Grande"/>
                <a:cs typeface="Lucida Grande"/>
              </a:rPr>
              <a:t> γ</a:t>
            </a:r>
            <a:r>
              <a:rPr lang="en-US" sz="2200" dirty="0">
                <a:solidFill>
                  <a:srgbClr val="2D637F"/>
                </a:solidFill>
                <a:latin typeface="Lucida Grande"/>
                <a:cs typeface="Lucida Grande"/>
              </a:rPr>
              <a:t>)</a:t>
            </a:r>
            <a:r>
              <a:rPr lang="en-US" sz="2200" baseline="30000" dirty="0">
                <a:solidFill>
                  <a:srgbClr val="2D637F"/>
                </a:solidFill>
                <a:latin typeface="Lucida Grande"/>
                <a:cs typeface="Lucida Grande"/>
              </a:rPr>
              <a:t>116</a:t>
            </a:r>
            <a:r>
              <a:rPr lang="en-US" sz="2200" dirty="0">
                <a:solidFill>
                  <a:srgbClr val="2D637F"/>
                </a:solidFill>
                <a:latin typeface="Lucida Grande"/>
                <a:cs typeface="Lucida Grande"/>
              </a:rPr>
              <a:t>In, which emits a 417 keV </a:t>
            </a:r>
            <a:r>
              <a:rPr lang="el-GR" sz="2200" dirty="0">
                <a:solidFill>
                  <a:srgbClr val="2D637F"/>
                </a:solidFill>
                <a:latin typeface="Lucida Grande"/>
                <a:cs typeface="Lucida Grande"/>
              </a:rPr>
              <a:t>γ</a:t>
            </a:r>
            <a:r>
              <a:rPr lang="en-US" sz="2200" dirty="0">
                <a:solidFill>
                  <a:srgbClr val="2D637F"/>
                </a:solidFill>
                <a:latin typeface="Lucida Grande"/>
                <a:cs typeface="Lucida Grande"/>
              </a:rPr>
              <a:t> following </a:t>
            </a:r>
            <a:r>
              <a:rPr lang="el-GR" sz="2200" dirty="0">
                <a:solidFill>
                  <a:srgbClr val="2D637F"/>
                </a:solidFill>
                <a:latin typeface="Lucida Grande"/>
                <a:cs typeface="Lucida Grande"/>
              </a:rPr>
              <a:t>β</a:t>
            </a:r>
            <a:r>
              <a:rPr lang="en-US" sz="2200" baseline="30000" dirty="0">
                <a:solidFill>
                  <a:srgbClr val="2D637F"/>
                </a:solidFill>
                <a:latin typeface="Lucida Grande"/>
                <a:cs typeface="Lucida Grande"/>
              </a:rPr>
              <a:t>-</a:t>
            </a:r>
            <a:r>
              <a:rPr lang="en-US" sz="2200" dirty="0">
                <a:solidFill>
                  <a:srgbClr val="2D637F"/>
                </a:solidFill>
                <a:latin typeface="Lucida Grande"/>
                <a:cs typeface="Lucida Grande"/>
              </a:rPr>
              <a:t> decay</a:t>
            </a:r>
          </a:p>
          <a:p>
            <a:pPr marL="800100" lvl="1" indent="-342900">
              <a:spcBef>
                <a:spcPct val="20000"/>
              </a:spcBef>
              <a:buFont typeface="Arial"/>
              <a:buChar char="•"/>
              <a:defRPr/>
            </a:pPr>
            <a:r>
              <a:rPr lang="en-US" sz="2000" dirty="0">
                <a:solidFill>
                  <a:srgbClr val="2D637F"/>
                </a:solidFill>
                <a:latin typeface="Lucida Grande"/>
                <a:cs typeface="Lucida Grande"/>
              </a:rPr>
              <a:t>Capture is strongly subject to thermal neutron contamination, as the (n,</a:t>
            </a:r>
            <a:r>
              <a:rPr lang="el-GR" sz="2000" dirty="0">
                <a:solidFill>
                  <a:srgbClr val="2D637F"/>
                </a:solidFill>
                <a:latin typeface="Lucida Grande"/>
                <a:cs typeface="Lucida Grande"/>
              </a:rPr>
              <a:t> γ</a:t>
            </a:r>
            <a:r>
              <a:rPr lang="en-US" sz="2000" dirty="0">
                <a:solidFill>
                  <a:srgbClr val="2D637F"/>
                </a:solidFill>
                <a:latin typeface="Lucida Grande"/>
                <a:cs typeface="Lucida Grande"/>
              </a:rPr>
              <a:t>) cross section at 25 </a:t>
            </a:r>
            <a:r>
              <a:rPr lang="en-US" sz="2000" dirty="0" err="1">
                <a:solidFill>
                  <a:srgbClr val="2D637F"/>
                </a:solidFill>
                <a:latin typeface="Lucida Grande"/>
                <a:cs typeface="Lucida Grande"/>
              </a:rPr>
              <a:t>meV</a:t>
            </a:r>
            <a:r>
              <a:rPr lang="en-US" sz="2000" dirty="0">
                <a:solidFill>
                  <a:srgbClr val="2D637F"/>
                </a:solidFill>
                <a:latin typeface="Lucida Grande"/>
                <a:cs typeface="Lucida Grande"/>
              </a:rPr>
              <a:t> is ~ 2000x that at 2.7 MeV</a:t>
            </a:r>
          </a:p>
          <a:p>
            <a:pPr marL="800100" lvl="1" indent="-342900">
              <a:spcBef>
                <a:spcPct val="20000"/>
              </a:spcBef>
              <a:buFont typeface="Arial"/>
              <a:buChar char="•"/>
              <a:defRPr/>
            </a:pPr>
            <a:r>
              <a:rPr lang="en-US" sz="2000" dirty="0">
                <a:solidFill>
                  <a:srgbClr val="2D637F"/>
                </a:solidFill>
                <a:latin typeface="Lucida Grande"/>
                <a:cs typeface="Lucida Grande"/>
              </a:rPr>
              <a:t>MCNP neutron energy spectrum estimates thermal &amp; epithermal neutrons comprise 0.0771% of all neutrons</a:t>
            </a:r>
          </a:p>
          <a:p>
            <a:pPr marL="800100" lvl="1" indent="-342900">
              <a:spcBef>
                <a:spcPct val="20000"/>
              </a:spcBef>
              <a:buFont typeface="Arial"/>
              <a:buChar char="•"/>
              <a:defRPr/>
            </a:pPr>
            <a:r>
              <a:rPr lang="en-US" sz="2000" dirty="0">
                <a:solidFill>
                  <a:srgbClr val="2D637F"/>
                </a:solidFill>
                <a:latin typeface="Lucida Grande"/>
                <a:cs typeface="Lucida Grande"/>
              </a:rPr>
              <a:t>Confirmed experimentally - production of </a:t>
            </a:r>
            <a:r>
              <a:rPr lang="en-US" sz="2000" baseline="30000" dirty="0">
                <a:solidFill>
                  <a:srgbClr val="2D637F"/>
                </a:solidFill>
                <a:latin typeface="Lucida Grande"/>
                <a:cs typeface="Lucida Grande"/>
              </a:rPr>
              <a:t>116</a:t>
            </a:r>
            <a:r>
              <a:rPr lang="en-US" sz="2000" dirty="0">
                <a:solidFill>
                  <a:srgbClr val="2D637F"/>
                </a:solidFill>
                <a:latin typeface="Lucida Grande"/>
                <a:cs typeface="Lucida Grande"/>
              </a:rPr>
              <a:t>In was consistent with an effective neutron energy of 2.45 MeV</a:t>
            </a:r>
          </a:p>
          <a:p>
            <a:pPr marL="1257300" lvl="2" indent="-342900">
              <a:spcBef>
                <a:spcPct val="20000"/>
              </a:spcBef>
              <a:buFont typeface="Arial"/>
              <a:buChar char="•"/>
              <a:defRPr/>
            </a:pPr>
            <a:r>
              <a:rPr lang="en-US" sz="2000" dirty="0">
                <a:solidFill>
                  <a:srgbClr val="2D637F"/>
                </a:solidFill>
                <a:latin typeface="Lucida Grande"/>
                <a:cs typeface="Lucida Grande"/>
              </a:rPr>
              <a:t>Activation consistent with predominantly fast neutron capture confirms paucity of “room return” thermal neutrons</a:t>
            </a:r>
          </a:p>
          <a:p>
            <a:pPr marL="1257300" lvl="2" indent="-342900">
              <a:spcBef>
                <a:spcPct val="20000"/>
              </a:spcBef>
              <a:buFont typeface="Arial"/>
              <a:buChar char="•"/>
              <a:defRPr/>
            </a:pPr>
            <a:r>
              <a:rPr lang="en-US" sz="2000" dirty="0">
                <a:solidFill>
                  <a:srgbClr val="2D637F"/>
                </a:solidFill>
                <a:latin typeface="Lucida Grande"/>
                <a:cs typeface="Lucida Grande"/>
              </a:rPr>
              <a:t>Highlights the possibility of using HFNG-like designs for (n,p) isotope production free from (n,</a:t>
            </a:r>
            <a:r>
              <a:rPr lang="el-GR" sz="2000" dirty="0">
                <a:solidFill>
                  <a:srgbClr val="2D637F"/>
                </a:solidFill>
                <a:latin typeface="Lucida Grande"/>
                <a:cs typeface="Lucida Grande"/>
              </a:rPr>
              <a:t> γ</a:t>
            </a:r>
            <a:r>
              <a:rPr lang="en-US" sz="2000" dirty="0">
                <a:solidFill>
                  <a:srgbClr val="2D637F"/>
                </a:solidFill>
                <a:latin typeface="Lucida Grande"/>
                <a:cs typeface="Lucida Grande"/>
              </a:rPr>
              <a:t>) contamination products!</a:t>
            </a:r>
          </a:p>
          <a:p>
            <a:pPr marL="800100" lvl="1" indent="-342900">
              <a:spcBef>
                <a:spcPct val="20000"/>
              </a:spcBef>
              <a:buFont typeface="Arial"/>
              <a:buChar char="•"/>
              <a:defRPr/>
            </a:pPr>
            <a:endParaRPr lang="en-US" sz="2000" dirty="0">
              <a:solidFill>
                <a:srgbClr val="2D637F"/>
              </a:solidFill>
              <a:latin typeface="Lucida Grande"/>
              <a:cs typeface="Lucida Grande"/>
            </a:endParaRPr>
          </a:p>
        </p:txBody>
      </p:sp>
    </p:spTree>
    <p:extLst>
      <p:ext uri="{BB962C8B-B14F-4D97-AF65-F5344CB8AC3E}">
        <p14:creationId xmlns:p14="http://schemas.microsoft.com/office/powerpoint/2010/main" val="28462950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Energy Systematics</a:t>
            </a:r>
          </a:p>
        </p:txBody>
      </p:sp>
      <p:sp>
        <p:nvSpPr>
          <p:cNvPr id="5" name="Content Placeholder 4">
            <a:extLst>
              <a:ext uri="{FF2B5EF4-FFF2-40B4-BE49-F238E27FC236}">
                <a16:creationId xmlns:a16="http://schemas.microsoft.com/office/drawing/2014/main" id="{205C3D30-74F9-45C7-86D0-9D8A34344146}"/>
              </a:ext>
            </a:extLst>
          </p:cNvPr>
          <p:cNvSpPr>
            <a:spLocks noGrp="1"/>
          </p:cNvSpPr>
          <p:nvPr>
            <p:ph idx="14"/>
          </p:nvPr>
        </p:nvSpPr>
        <p:spPr/>
        <p:txBody>
          <a:bodyPr/>
          <a:lstStyle/>
          <a:p>
            <a:endParaRPr lang="en-US"/>
          </a:p>
        </p:txBody>
      </p:sp>
      <p:sp>
        <p:nvSpPr>
          <p:cNvPr id="15" name="Content Placeholder 2">
            <a:extLst>
              <a:ext uri="{FF2B5EF4-FFF2-40B4-BE49-F238E27FC236}">
                <a16:creationId xmlns:a16="http://schemas.microsoft.com/office/drawing/2014/main" id="{4E32410B-7D87-411A-A4F2-75BC9394172B}"/>
              </a:ext>
            </a:extLst>
          </p:cNvPr>
          <p:cNvSpPr txBox="1">
            <a:spLocks/>
          </p:cNvSpPr>
          <p:nvPr/>
        </p:nvSpPr>
        <p:spPr>
          <a:xfrm>
            <a:off x="314632" y="1649711"/>
            <a:ext cx="8614136" cy="4124923"/>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dirty="0">
                <a:solidFill>
                  <a:srgbClr val="2D637F"/>
                </a:solidFill>
                <a:latin typeface="Lucida Grande"/>
                <a:cs typeface="Lucida Grande"/>
              </a:rPr>
              <a:t>Use of Indium activation to assign the effective energy window for activation foils introduces a small systematic uncertainty, as the two have differing reaction threshold energies</a:t>
            </a:r>
          </a:p>
          <a:p>
            <a:pPr marL="800100" lvl="1" indent="-342900">
              <a:spcBef>
                <a:spcPct val="20000"/>
              </a:spcBef>
              <a:buFont typeface="Arial"/>
              <a:buChar char="•"/>
              <a:defRPr/>
            </a:pPr>
            <a:r>
              <a:rPr lang="en-US" sz="2000" dirty="0">
                <a:solidFill>
                  <a:srgbClr val="2D637F"/>
                </a:solidFill>
                <a:latin typeface="Lucida Grande"/>
                <a:cs typeface="Lucida Grande"/>
              </a:rPr>
              <a:t>Convolution of IRDFF In(n,n’) cross sections with our MCNP neutron flux profile predicts that the total activity in the In produced by the low energy neutrons (below the “knee” near 2.25 MeV is 2.17%. </a:t>
            </a:r>
          </a:p>
          <a:p>
            <a:pPr marL="800100" lvl="1" indent="-342900">
              <a:spcBef>
                <a:spcPct val="20000"/>
              </a:spcBef>
              <a:buFont typeface="Arial"/>
              <a:buChar char="•"/>
              <a:defRPr/>
            </a:pPr>
            <a:r>
              <a:rPr lang="en-US" sz="2000" dirty="0">
                <a:solidFill>
                  <a:srgbClr val="2D637F"/>
                </a:solidFill>
                <a:latin typeface="Lucida Grande"/>
                <a:cs typeface="Lucida Grande"/>
              </a:rPr>
              <a:t>If we trust the (n,p) excitation functions for Zn and </a:t>
            </a:r>
            <a:r>
              <a:rPr lang="en-US" sz="2000" dirty="0" err="1">
                <a:solidFill>
                  <a:srgbClr val="2D637F"/>
                </a:solidFill>
                <a:latin typeface="Lucida Grande"/>
                <a:cs typeface="Lucida Grande"/>
              </a:rPr>
              <a:t>Ti</a:t>
            </a:r>
            <a:r>
              <a:rPr lang="en-US" sz="2000" dirty="0">
                <a:solidFill>
                  <a:srgbClr val="2D637F"/>
                </a:solidFill>
                <a:latin typeface="Lucida Grande"/>
                <a:cs typeface="Lucida Grande"/>
              </a:rPr>
              <a:t> from TALYS, the corresponding values from TALYS for the Cu and </a:t>
            </a:r>
            <a:r>
              <a:rPr lang="en-US" sz="2000" dirty="0" err="1">
                <a:solidFill>
                  <a:srgbClr val="2D637F"/>
                </a:solidFill>
                <a:latin typeface="Lucida Grande"/>
                <a:cs typeface="Lucida Grande"/>
              </a:rPr>
              <a:t>Sc</a:t>
            </a:r>
            <a:r>
              <a:rPr lang="en-US" sz="2000" dirty="0">
                <a:solidFill>
                  <a:srgbClr val="2D637F"/>
                </a:solidFill>
                <a:latin typeface="Lucida Grande"/>
                <a:cs typeface="Lucida Grande"/>
              </a:rPr>
              <a:t> activity are 0.24% and 0.85%, respectively. </a:t>
            </a:r>
          </a:p>
          <a:p>
            <a:pPr marL="800100" lvl="1" indent="-342900">
              <a:spcBef>
                <a:spcPct val="20000"/>
              </a:spcBef>
              <a:buFont typeface="Arial"/>
              <a:buChar char="•"/>
              <a:defRPr/>
            </a:pPr>
            <a:r>
              <a:rPr lang="en-US" sz="2000" dirty="0">
                <a:solidFill>
                  <a:srgbClr val="2D637F"/>
                </a:solidFill>
                <a:latin typeface="Lucida Grande"/>
                <a:cs typeface="Lucida Grande"/>
              </a:rPr>
              <a:t>If we assume an uncertainty of ±50% in the TALYS calculations in this energy region, this would lead to a shift in (n,p) cross sections for the Cu and </a:t>
            </a:r>
            <a:r>
              <a:rPr lang="en-US" sz="2000" dirty="0" err="1">
                <a:solidFill>
                  <a:srgbClr val="2D637F"/>
                </a:solidFill>
                <a:latin typeface="Lucida Grande"/>
                <a:cs typeface="Lucida Grande"/>
              </a:rPr>
              <a:t>Sc</a:t>
            </a:r>
            <a:r>
              <a:rPr lang="en-US" sz="2000" dirty="0">
                <a:solidFill>
                  <a:srgbClr val="2D637F"/>
                </a:solidFill>
                <a:latin typeface="Lucida Grande"/>
                <a:cs typeface="Lucida Grande"/>
              </a:rPr>
              <a:t> activities of 0.12% and 0.42%, respectively.</a:t>
            </a:r>
          </a:p>
          <a:p>
            <a:pPr marL="800100" lvl="1" indent="-342900">
              <a:spcBef>
                <a:spcPct val="20000"/>
              </a:spcBef>
              <a:buFont typeface="Arial"/>
              <a:buChar char="•"/>
              <a:defRPr/>
            </a:pPr>
            <a:endParaRPr lang="en-US" sz="2000" dirty="0">
              <a:solidFill>
                <a:srgbClr val="2D637F"/>
              </a:solidFill>
              <a:latin typeface="Lucida Grande"/>
              <a:cs typeface="Lucida Grande"/>
            </a:endParaRPr>
          </a:p>
        </p:txBody>
      </p:sp>
    </p:spTree>
    <p:extLst>
      <p:ext uri="{BB962C8B-B14F-4D97-AF65-F5344CB8AC3E}">
        <p14:creationId xmlns:p14="http://schemas.microsoft.com/office/powerpoint/2010/main" val="14265566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Utilization</a:t>
            </a:r>
          </a:p>
        </p:txBody>
      </p:sp>
      <p:sp>
        <p:nvSpPr>
          <p:cNvPr id="5" name="Content Placeholder 4">
            <a:extLst>
              <a:ext uri="{FF2B5EF4-FFF2-40B4-BE49-F238E27FC236}">
                <a16:creationId xmlns:a16="http://schemas.microsoft.com/office/drawing/2014/main" id="{205C3D30-74F9-45C7-86D0-9D8A34344146}"/>
              </a:ext>
            </a:extLst>
          </p:cNvPr>
          <p:cNvSpPr>
            <a:spLocks noGrp="1"/>
          </p:cNvSpPr>
          <p:nvPr>
            <p:ph idx="14"/>
          </p:nvPr>
        </p:nvSpPr>
        <p:spPr/>
        <p:txBody>
          <a:bodyPr/>
          <a:lstStyle/>
          <a:p>
            <a:endParaRPr lang="en-US"/>
          </a:p>
        </p:txBody>
      </p:sp>
      <p:pic>
        <p:nvPicPr>
          <p:cNvPr id="2" name="Picture 1">
            <a:extLst>
              <a:ext uri="{FF2B5EF4-FFF2-40B4-BE49-F238E27FC236}">
                <a16:creationId xmlns:a16="http://schemas.microsoft.com/office/drawing/2014/main" id="{654E5BD2-B4D9-4F6E-9C67-59750B4688A4}"/>
              </a:ext>
            </a:extLst>
          </p:cNvPr>
          <p:cNvPicPr>
            <a:picLocks noChangeAspect="1"/>
          </p:cNvPicPr>
          <p:nvPr/>
        </p:nvPicPr>
        <p:blipFill>
          <a:blip r:embed="rId3"/>
          <a:stretch>
            <a:fillRect/>
          </a:stretch>
        </p:blipFill>
        <p:spPr>
          <a:xfrm>
            <a:off x="657225" y="1387747"/>
            <a:ext cx="4184920" cy="645200"/>
          </a:xfrm>
          <a:prstGeom prst="rect">
            <a:avLst/>
          </a:prstGeom>
        </p:spPr>
      </p:pic>
      <p:sp>
        <p:nvSpPr>
          <p:cNvPr id="9" name="Rectangle 8">
            <a:extLst>
              <a:ext uri="{FF2B5EF4-FFF2-40B4-BE49-F238E27FC236}">
                <a16:creationId xmlns:a16="http://schemas.microsoft.com/office/drawing/2014/main" id="{D1CC4057-7B3E-44DA-A138-D7E2D06FE5D5}"/>
              </a:ext>
            </a:extLst>
          </p:cNvPr>
          <p:cNvSpPr/>
          <p:nvPr/>
        </p:nvSpPr>
        <p:spPr>
          <a:xfrm>
            <a:off x="7249768" y="3184507"/>
            <a:ext cx="655982" cy="891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C76C46-5708-42F1-AF8B-C5700ED1C477}"/>
              </a:ext>
            </a:extLst>
          </p:cNvPr>
          <p:cNvPicPr>
            <a:picLocks noChangeAspect="1"/>
          </p:cNvPicPr>
          <p:nvPr/>
        </p:nvPicPr>
        <p:blipFill>
          <a:blip r:embed="rId4"/>
          <a:stretch>
            <a:fillRect/>
          </a:stretch>
        </p:blipFill>
        <p:spPr>
          <a:xfrm>
            <a:off x="5682077" y="1387747"/>
            <a:ext cx="2677922" cy="768447"/>
          </a:xfrm>
          <a:prstGeom prst="rect">
            <a:avLst/>
          </a:prstGeom>
        </p:spPr>
      </p:pic>
      <p:pic>
        <p:nvPicPr>
          <p:cNvPr id="8" name="Picture 7">
            <a:extLst>
              <a:ext uri="{FF2B5EF4-FFF2-40B4-BE49-F238E27FC236}">
                <a16:creationId xmlns:a16="http://schemas.microsoft.com/office/drawing/2014/main" id="{467B4ECC-4BF6-4480-993B-E36B6409E0AB}"/>
              </a:ext>
            </a:extLst>
          </p:cNvPr>
          <p:cNvPicPr>
            <a:picLocks noChangeAspect="1"/>
          </p:cNvPicPr>
          <p:nvPr/>
        </p:nvPicPr>
        <p:blipFill>
          <a:blip r:embed="rId5"/>
          <a:stretch>
            <a:fillRect/>
          </a:stretch>
        </p:blipFill>
        <p:spPr>
          <a:xfrm>
            <a:off x="986665" y="2389649"/>
            <a:ext cx="7167563" cy="2003356"/>
          </a:xfrm>
          <a:prstGeom prst="rect">
            <a:avLst/>
          </a:prstGeom>
        </p:spPr>
      </p:pic>
      <p:pic>
        <p:nvPicPr>
          <p:cNvPr id="10" name="Picture 9">
            <a:extLst>
              <a:ext uri="{FF2B5EF4-FFF2-40B4-BE49-F238E27FC236}">
                <a16:creationId xmlns:a16="http://schemas.microsoft.com/office/drawing/2014/main" id="{F78299D1-0E10-40A7-A09C-81DF90FB2F51}"/>
              </a:ext>
            </a:extLst>
          </p:cNvPr>
          <p:cNvPicPr>
            <a:picLocks noChangeAspect="1"/>
          </p:cNvPicPr>
          <p:nvPr/>
        </p:nvPicPr>
        <p:blipFill>
          <a:blip r:embed="rId6"/>
          <a:stretch>
            <a:fillRect/>
          </a:stretch>
        </p:blipFill>
        <p:spPr>
          <a:xfrm>
            <a:off x="1901555" y="4414967"/>
            <a:ext cx="5152091" cy="1270216"/>
          </a:xfrm>
          <a:prstGeom prst="rect">
            <a:avLst/>
          </a:prstGeom>
        </p:spPr>
      </p:pic>
    </p:spTree>
    <p:extLst>
      <p:ext uri="{BB962C8B-B14F-4D97-AF65-F5344CB8AC3E}">
        <p14:creationId xmlns:p14="http://schemas.microsoft.com/office/powerpoint/2010/main" val="19807469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Utilization</a:t>
            </a:r>
          </a:p>
        </p:txBody>
      </p:sp>
      <p:sp>
        <p:nvSpPr>
          <p:cNvPr id="5" name="Content Placeholder 4">
            <a:extLst>
              <a:ext uri="{FF2B5EF4-FFF2-40B4-BE49-F238E27FC236}">
                <a16:creationId xmlns:a16="http://schemas.microsoft.com/office/drawing/2014/main" id="{205C3D30-74F9-45C7-86D0-9D8A34344146}"/>
              </a:ext>
            </a:extLst>
          </p:cNvPr>
          <p:cNvSpPr>
            <a:spLocks noGrp="1"/>
          </p:cNvSpPr>
          <p:nvPr>
            <p:ph idx="14"/>
          </p:nvPr>
        </p:nvSpPr>
        <p:spPr/>
        <p:txBody>
          <a:bodyPr/>
          <a:lstStyle/>
          <a:p>
            <a:endParaRPr lang="en-US"/>
          </a:p>
        </p:txBody>
      </p:sp>
      <p:sp>
        <p:nvSpPr>
          <p:cNvPr id="10" name="Content Placeholder 2">
            <a:extLst>
              <a:ext uri="{FF2B5EF4-FFF2-40B4-BE49-F238E27FC236}">
                <a16:creationId xmlns:a16="http://schemas.microsoft.com/office/drawing/2014/main" id="{28B1F429-69A2-49C2-8D62-1828F19460D7}"/>
              </a:ext>
            </a:extLst>
          </p:cNvPr>
          <p:cNvSpPr txBox="1">
            <a:spLocks/>
          </p:cNvSpPr>
          <p:nvPr/>
        </p:nvSpPr>
        <p:spPr>
          <a:xfrm>
            <a:off x="314632" y="2266950"/>
            <a:ext cx="8614136" cy="3507684"/>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dirty="0">
                <a:solidFill>
                  <a:srgbClr val="2D637F"/>
                </a:solidFill>
                <a:latin typeface="Lucida Grande"/>
                <a:cs typeface="Lucida Grande"/>
              </a:rPr>
              <a:t>Theoretical saturation activities are currently estimated at</a:t>
            </a:r>
            <a:br>
              <a:rPr lang="en-US" sz="2200" dirty="0">
                <a:solidFill>
                  <a:srgbClr val="2D637F"/>
                </a:solidFill>
                <a:latin typeface="Lucida Grande"/>
                <a:cs typeface="Lucida Grande"/>
              </a:rPr>
            </a:br>
            <a:r>
              <a:rPr lang="en-US" sz="2200" dirty="0">
                <a:solidFill>
                  <a:srgbClr val="2D637F"/>
                </a:solidFill>
                <a:latin typeface="Lucida Grande"/>
                <a:cs typeface="Lucida Grande"/>
              </a:rPr>
              <a:t> 1.5 </a:t>
            </a:r>
            <a:r>
              <a:rPr lang="en-US" sz="2200" dirty="0" err="1">
                <a:solidFill>
                  <a:srgbClr val="2D637F"/>
                </a:solidFill>
                <a:latin typeface="Lucida Grande"/>
                <a:cs typeface="Lucida Grande"/>
              </a:rPr>
              <a:t>kBq</a:t>
            </a:r>
            <a:r>
              <a:rPr lang="en-US" sz="2200" dirty="0">
                <a:solidFill>
                  <a:srgbClr val="2D637F"/>
                </a:solidFill>
                <a:latin typeface="Lucida Grande"/>
                <a:cs typeface="Lucida Grande"/>
              </a:rPr>
              <a:t> of </a:t>
            </a:r>
            <a:r>
              <a:rPr lang="en-US" sz="2200" baseline="30000" dirty="0">
                <a:solidFill>
                  <a:srgbClr val="2D637F"/>
                </a:solidFill>
                <a:latin typeface="Lucida Grande"/>
                <a:cs typeface="Lucida Grande"/>
              </a:rPr>
              <a:t>64</a:t>
            </a:r>
            <a:r>
              <a:rPr lang="en-US" sz="2200" dirty="0">
                <a:solidFill>
                  <a:srgbClr val="2D637F"/>
                </a:solidFill>
                <a:latin typeface="Lucida Grande"/>
                <a:cs typeface="Lucida Grande"/>
              </a:rPr>
              <a:t>Cu, 0.11 </a:t>
            </a:r>
            <a:r>
              <a:rPr lang="en-US" sz="2200" dirty="0" err="1">
                <a:solidFill>
                  <a:srgbClr val="2D637F"/>
                </a:solidFill>
                <a:latin typeface="Lucida Grande"/>
                <a:cs typeface="Lucida Grande"/>
              </a:rPr>
              <a:t>kBq</a:t>
            </a:r>
            <a:r>
              <a:rPr lang="en-US" sz="2200" dirty="0">
                <a:solidFill>
                  <a:srgbClr val="2D637F"/>
                </a:solidFill>
                <a:latin typeface="Lucida Grande"/>
                <a:cs typeface="Lucida Grande"/>
              </a:rPr>
              <a:t> of </a:t>
            </a:r>
            <a:r>
              <a:rPr lang="en-US" sz="2200" baseline="30000" dirty="0">
                <a:solidFill>
                  <a:srgbClr val="2D637F"/>
                </a:solidFill>
                <a:latin typeface="Lucida Grande"/>
                <a:cs typeface="Lucida Grande"/>
              </a:rPr>
              <a:t>47</a:t>
            </a:r>
            <a:r>
              <a:rPr lang="en-US" sz="2200" dirty="0">
                <a:solidFill>
                  <a:srgbClr val="2D637F"/>
                </a:solidFill>
                <a:latin typeface="Lucida Grande"/>
                <a:cs typeface="Lucida Grande"/>
              </a:rPr>
              <a:t>Sc</a:t>
            </a:r>
          </a:p>
          <a:p>
            <a:pPr marL="800100" lvl="1" indent="-342900">
              <a:spcBef>
                <a:spcPct val="20000"/>
              </a:spcBef>
              <a:buFont typeface="Arial"/>
              <a:buChar char="•"/>
              <a:defRPr/>
            </a:pPr>
            <a:r>
              <a:rPr lang="en-US" sz="2000" dirty="0">
                <a:solidFill>
                  <a:srgbClr val="2D637F"/>
                </a:solidFill>
                <a:latin typeface="Lucida Grande"/>
                <a:cs typeface="Lucida Grande"/>
              </a:rPr>
              <a:t>Measured production rates were 453.8 </a:t>
            </a:r>
            <a:r>
              <a:rPr lang="en-US" sz="2000" dirty="0" err="1">
                <a:solidFill>
                  <a:srgbClr val="2D637F"/>
                </a:solidFill>
                <a:latin typeface="Lucida Grande"/>
                <a:cs typeface="Lucida Grande"/>
              </a:rPr>
              <a:t>Bq</a:t>
            </a:r>
            <a:r>
              <a:rPr lang="en-US" sz="2000" dirty="0">
                <a:solidFill>
                  <a:srgbClr val="2D637F"/>
                </a:solidFill>
                <a:latin typeface="Lucida Grande"/>
                <a:cs typeface="Lucida Grande"/>
              </a:rPr>
              <a:t> of </a:t>
            </a:r>
            <a:r>
              <a:rPr lang="en-US" sz="2000" baseline="30000" dirty="0">
                <a:solidFill>
                  <a:srgbClr val="2D637F"/>
                </a:solidFill>
                <a:latin typeface="Lucida Grande"/>
                <a:cs typeface="Lucida Grande"/>
              </a:rPr>
              <a:t>64</a:t>
            </a:r>
            <a:r>
              <a:rPr lang="en-US" sz="2000" dirty="0">
                <a:solidFill>
                  <a:srgbClr val="2D637F"/>
                </a:solidFill>
                <a:latin typeface="Lucida Grande"/>
                <a:cs typeface="Lucida Grande"/>
              </a:rPr>
              <a:t>Cu, 31.6 </a:t>
            </a:r>
            <a:r>
              <a:rPr lang="en-US" sz="2000" dirty="0" err="1">
                <a:solidFill>
                  <a:srgbClr val="2D637F"/>
                </a:solidFill>
                <a:latin typeface="Lucida Grande"/>
                <a:cs typeface="Lucida Grande"/>
              </a:rPr>
              <a:t>Bq</a:t>
            </a:r>
            <a:r>
              <a:rPr lang="en-US" sz="2000" dirty="0">
                <a:solidFill>
                  <a:srgbClr val="2D637F"/>
                </a:solidFill>
                <a:latin typeface="Lucida Grande"/>
                <a:cs typeface="Lucida Grande"/>
              </a:rPr>
              <a:t> of </a:t>
            </a:r>
            <a:r>
              <a:rPr lang="en-US" sz="2000" baseline="30000" dirty="0">
                <a:solidFill>
                  <a:srgbClr val="2D637F"/>
                </a:solidFill>
                <a:latin typeface="Lucida Grande"/>
                <a:cs typeface="Lucida Grande"/>
              </a:rPr>
              <a:t>47</a:t>
            </a:r>
            <a:r>
              <a:rPr lang="en-US" sz="2000" dirty="0">
                <a:solidFill>
                  <a:srgbClr val="2D637F"/>
                </a:solidFill>
                <a:latin typeface="Lucida Grande"/>
                <a:cs typeface="Lucida Grande"/>
              </a:rPr>
              <a:t>Sc</a:t>
            </a:r>
          </a:p>
          <a:p>
            <a:pPr marL="800100" lvl="1" indent="-342900">
              <a:spcBef>
                <a:spcPct val="20000"/>
              </a:spcBef>
              <a:buFont typeface="Arial"/>
              <a:buChar char="•"/>
              <a:defRPr/>
            </a:pPr>
            <a:r>
              <a:rPr lang="en-US" sz="2000" b="1" dirty="0">
                <a:solidFill>
                  <a:srgbClr val="2D637F"/>
                </a:solidFill>
                <a:latin typeface="Lucida Grande"/>
                <a:cs typeface="Lucida Grande"/>
              </a:rPr>
              <a:t>Implies </a:t>
            </a:r>
            <a:r>
              <a:rPr lang="el-GR" sz="2000" b="1" dirty="0">
                <a:solidFill>
                  <a:srgbClr val="2D637F"/>
                </a:solidFill>
                <a:latin typeface="Calibri" panose="020F0502020204030204" pitchFamily="34" charset="0"/>
                <a:cs typeface="Lucida Grande"/>
              </a:rPr>
              <a:t>η</a:t>
            </a:r>
            <a:r>
              <a:rPr lang="en-US" sz="2000" b="1" dirty="0">
                <a:solidFill>
                  <a:srgbClr val="2D637F"/>
                </a:solidFill>
                <a:latin typeface="Calibri" panose="020F0502020204030204" pitchFamily="34" charset="0"/>
                <a:cs typeface="Lucida Grande"/>
              </a:rPr>
              <a:t> </a:t>
            </a:r>
            <a:r>
              <a:rPr lang="el-GR" sz="2000" b="1" dirty="0">
                <a:solidFill>
                  <a:srgbClr val="2D637F"/>
                </a:solidFill>
                <a:latin typeface="Calibri" panose="020F0502020204030204" pitchFamily="34" charset="0"/>
                <a:cs typeface="Lucida Grande"/>
              </a:rPr>
              <a:t>≈</a:t>
            </a:r>
            <a:r>
              <a:rPr lang="en-US" sz="2000" b="1" dirty="0">
                <a:solidFill>
                  <a:srgbClr val="2D637F"/>
                </a:solidFill>
                <a:latin typeface="Calibri" panose="020F0502020204030204" pitchFamily="34" charset="0"/>
                <a:cs typeface="Lucida Grande"/>
              </a:rPr>
              <a:t> </a:t>
            </a:r>
            <a:r>
              <a:rPr lang="en-US" sz="2000" b="1" dirty="0">
                <a:solidFill>
                  <a:srgbClr val="2D637F"/>
                </a:solidFill>
                <a:latin typeface="Lucida Grande"/>
                <a:cs typeface="Lucida Grande"/>
              </a:rPr>
              <a:t>3 x 10</a:t>
            </a:r>
            <a:r>
              <a:rPr lang="en-US" sz="2000" b="1" baseline="30000" dirty="0">
                <a:solidFill>
                  <a:srgbClr val="2D637F"/>
                </a:solidFill>
                <a:latin typeface="Lucida Grande"/>
                <a:cs typeface="Lucida Grande"/>
              </a:rPr>
              <a:t>-5</a:t>
            </a:r>
            <a:r>
              <a:rPr lang="en-US" sz="2000" b="1" dirty="0">
                <a:solidFill>
                  <a:srgbClr val="2D637F"/>
                </a:solidFill>
                <a:latin typeface="Lucida Grande"/>
                <a:cs typeface="Lucida Grande"/>
              </a:rPr>
              <a:t> (</a:t>
            </a:r>
            <a:r>
              <a:rPr lang="en-US" sz="2000" b="1" baseline="30000" dirty="0">
                <a:solidFill>
                  <a:srgbClr val="2D637F"/>
                </a:solidFill>
                <a:latin typeface="Lucida Grande"/>
                <a:cs typeface="Lucida Grande"/>
              </a:rPr>
              <a:t>64</a:t>
            </a:r>
            <a:r>
              <a:rPr lang="en-US" sz="2000" b="1" dirty="0">
                <a:solidFill>
                  <a:srgbClr val="2D637F"/>
                </a:solidFill>
                <a:latin typeface="Lucida Grande"/>
                <a:cs typeface="Lucida Grande"/>
              </a:rPr>
              <a:t>Cu), </a:t>
            </a:r>
            <a:r>
              <a:rPr lang="el-GR" sz="2000" b="1" dirty="0">
                <a:solidFill>
                  <a:srgbClr val="2D637F"/>
                </a:solidFill>
                <a:latin typeface="Calibri" panose="020F0502020204030204" pitchFamily="34" charset="0"/>
                <a:cs typeface="Lucida Grande"/>
              </a:rPr>
              <a:t>η</a:t>
            </a:r>
            <a:r>
              <a:rPr lang="en-US" sz="2000" b="1" dirty="0">
                <a:solidFill>
                  <a:srgbClr val="2D637F"/>
                </a:solidFill>
                <a:latin typeface="Calibri" panose="020F0502020204030204" pitchFamily="34" charset="0"/>
                <a:cs typeface="Lucida Grande"/>
              </a:rPr>
              <a:t> </a:t>
            </a:r>
            <a:r>
              <a:rPr lang="el-GR" sz="2000" b="1" dirty="0">
                <a:solidFill>
                  <a:srgbClr val="2D637F"/>
                </a:solidFill>
                <a:latin typeface="Calibri" panose="020F0502020204030204" pitchFamily="34" charset="0"/>
                <a:cs typeface="Lucida Grande"/>
              </a:rPr>
              <a:t>≈</a:t>
            </a:r>
            <a:r>
              <a:rPr lang="en-US" sz="2000" b="1" dirty="0">
                <a:solidFill>
                  <a:srgbClr val="2D637F"/>
                </a:solidFill>
                <a:latin typeface="Calibri" panose="020F0502020204030204" pitchFamily="34" charset="0"/>
                <a:cs typeface="Lucida Grande"/>
              </a:rPr>
              <a:t> </a:t>
            </a:r>
            <a:r>
              <a:rPr lang="en-US" sz="2000" b="1" dirty="0">
                <a:solidFill>
                  <a:srgbClr val="2D637F"/>
                </a:solidFill>
                <a:latin typeface="Lucida Grande"/>
                <a:cs typeface="Lucida Grande"/>
              </a:rPr>
              <a:t>1 x 10</a:t>
            </a:r>
            <a:r>
              <a:rPr lang="en-US" sz="2000" b="1" baseline="30000" dirty="0">
                <a:solidFill>
                  <a:srgbClr val="2D637F"/>
                </a:solidFill>
                <a:latin typeface="Lucida Grande"/>
                <a:cs typeface="Lucida Grande"/>
              </a:rPr>
              <a:t>-5</a:t>
            </a:r>
            <a:r>
              <a:rPr lang="en-US" sz="2000" b="1" dirty="0">
                <a:solidFill>
                  <a:srgbClr val="2D637F"/>
                </a:solidFill>
                <a:latin typeface="Lucida Grande"/>
                <a:cs typeface="Lucida Grande"/>
              </a:rPr>
              <a:t> (</a:t>
            </a:r>
            <a:r>
              <a:rPr lang="en-US" sz="2000" b="1" baseline="30000" dirty="0">
                <a:solidFill>
                  <a:srgbClr val="2D637F"/>
                </a:solidFill>
                <a:latin typeface="Lucida Grande"/>
                <a:cs typeface="Lucida Grande"/>
              </a:rPr>
              <a:t>47</a:t>
            </a:r>
            <a:r>
              <a:rPr lang="en-US" sz="2000" b="1" dirty="0">
                <a:solidFill>
                  <a:srgbClr val="2D637F"/>
                </a:solidFill>
                <a:latin typeface="Lucida Grande"/>
                <a:cs typeface="Lucida Grande"/>
              </a:rPr>
              <a:t>Sc)</a:t>
            </a:r>
          </a:p>
          <a:p>
            <a:pPr marL="342900" indent="-342900">
              <a:spcBef>
                <a:spcPct val="20000"/>
              </a:spcBef>
              <a:buFont typeface="Arial"/>
              <a:buChar char="•"/>
              <a:defRPr/>
            </a:pPr>
            <a:endParaRPr lang="en-US" sz="2000" dirty="0">
              <a:solidFill>
                <a:srgbClr val="2D637F"/>
              </a:solidFill>
              <a:latin typeface="Lucida Grande"/>
              <a:cs typeface="Lucida Grande"/>
            </a:endParaRPr>
          </a:p>
        </p:txBody>
      </p:sp>
      <p:pic>
        <p:nvPicPr>
          <p:cNvPr id="7" name="Picture 6">
            <a:extLst>
              <a:ext uri="{FF2B5EF4-FFF2-40B4-BE49-F238E27FC236}">
                <a16:creationId xmlns:a16="http://schemas.microsoft.com/office/drawing/2014/main" id="{7189D92B-EE61-4AAE-8A9C-1E480F3F0770}"/>
              </a:ext>
            </a:extLst>
          </p:cNvPr>
          <p:cNvPicPr>
            <a:picLocks noChangeAspect="1"/>
          </p:cNvPicPr>
          <p:nvPr/>
        </p:nvPicPr>
        <p:blipFill>
          <a:blip r:embed="rId3"/>
          <a:stretch>
            <a:fillRect/>
          </a:stretch>
        </p:blipFill>
        <p:spPr>
          <a:xfrm>
            <a:off x="1989275" y="1145644"/>
            <a:ext cx="5152091" cy="1270216"/>
          </a:xfrm>
          <a:prstGeom prst="rect">
            <a:avLst/>
          </a:prstGeom>
        </p:spPr>
      </p:pic>
    </p:spTree>
    <p:extLst>
      <p:ext uri="{BB962C8B-B14F-4D97-AF65-F5344CB8AC3E}">
        <p14:creationId xmlns:p14="http://schemas.microsoft.com/office/powerpoint/2010/main" val="19991618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a:t>Stacked-target Charged Particle Excitation Functions</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Low Energy – LBNL</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1648194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258718"/>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Dates back to 1946 – </a:t>
            </a:r>
            <a:r>
              <a:rPr lang="en-US" sz="2200" baseline="30000" dirty="0">
                <a:solidFill>
                  <a:srgbClr val="2D637F"/>
                </a:solidFill>
                <a:latin typeface="Lucida Grande"/>
                <a:cs typeface="Lucida Grande"/>
              </a:rPr>
              <a:t>14</a:t>
            </a:r>
            <a:r>
              <a:rPr lang="en-US" sz="2200" dirty="0">
                <a:solidFill>
                  <a:srgbClr val="2D637F"/>
                </a:solidFill>
                <a:latin typeface="Lucida Grande"/>
                <a:cs typeface="Lucida Grande"/>
              </a:rPr>
              <a:t>C production at ORNL Graphite Reactor</a:t>
            </a:r>
            <a:r>
              <a:rPr lang="en-US" sz="2200" baseline="30000" dirty="0">
                <a:solidFill>
                  <a:srgbClr val="2D637F"/>
                </a:solidFill>
                <a:latin typeface="Lucida Grande"/>
                <a:cs typeface="Lucida Grande"/>
              </a:rPr>
              <a:t>1</a:t>
            </a:r>
            <a:endParaRPr lang="en-US" sz="2200" dirty="0">
              <a:solidFill>
                <a:srgbClr val="2D637F"/>
              </a:solidFill>
              <a:latin typeface="Lucida Grande"/>
              <a:cs typeface="Lucida Grande"/>
            </a:endParaRPr>
          </a:p>
          <a:p>
            <a:pPr marL="342900" indent="-342900">
              <a:spcBef>
                <a:spcPct val="20000"/>
              </a:spcBef>
              <a:buFont typeface="Arial"/>
              <a:buChar char="•"/>
            </a:pPr>
            <a:endParaRPr lang="en-US" sz="2000" dirty="0">
              <a:solidFill>
                <a:srgbClr val="2D637F"/>
              </a:solidFill>
              <a:latin typeface="Lucida Grande"/>
              <a:cs typeface="Lucida Grande"/>
            </a:endParaRPr>
          </a:p>
          <a:p>
            <a:pPr marL="342900" indent="-342900">
              <a:spcBef>
                <a:spcPct val="20000"/>
              </a:spcBef>
              <a:buFont typeface="Arial"/>
              <a:buChar char="•"/>
            </a:pPr>
            <a:r>
              <a:rPr lang="en-US" sz="2000" dirty="0">
                <a:solidFill>
                  <a:srgbClr val="2D637F"/>
                </a:solidFill>
                <a:latin typeface="Lucida Grande"/>
                <a:cs typeface="Lucida Grande"/>
              </a:rPr>
              <a:t>Per the US Society of Nuclear Medicine &amp; Molecular Imaging, approximately 17 million nuclear medicine (diagnostic and therapeutic, on top of another ~130M of radiology) procedures are performed in the US annually</a:t>
            </a:r>
          </a:p>
          <a:p>
            <a:pPr marL="800100" lvl="1" indent="-342900">
              <a:spcBef>
                <a:spcPct val="20000"/>
              </a:spcBef>
              <a:buFont typeface="Arial"/>
              <a:buChar char="•"/>
            </a:pPr>
            <a:r>
              <a:rPr lang="en-US" sz="2000" dirty="0">
                <a:solidFill>
                  <a:srgbClr val="2D637F"/>
                </a:solidFill>
                <a:latin typeface="Lucida Grande"/>
                <a:cs typeface="Lucida Grande"/>
              </a:rPr>
              <a:t>Nearly 1 in 20 people!</a:t>
            </a:r>
          </a:p>
          <a:p>
            <a:pPr marL="800100" lvl="1" indent="-342900">
              <a:spcBef>
                <a:spcPct val="20000"/>
              </a:spcBef>
              <a:buFont typeface="Arial"/>
              <a:buChar char="•"/>
            </a:pPr>
            <a:r>
              <a:rPr lang="en-US" sz="2000" dirty="0">
                <a:solidFill>
                  <a:srgbClr val="2D637F"/>
                </a:solidFill>
                <a:latin typeface="Lucida Grande"/>
                <a:cs typeface="Lucida Grande"/>
              </a:rPr>
              <a:t>Annual industry estimated at $2.4 B   </a:t>
            </a:r>
            <a:endParaRPr lang="el-GR" sz="2000" dirty="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2" name="Rectangle 1">
            <a:extLst>
              <a:ext uri="{FF2B5EF4-FFF2-40B4-BE49-F238E27FC236}">
                <a16:creationId xmlns:a16="http://schemas.microsoft.com/office/drawing/2014/main" id="{2F2E9FF6-3F31-48A5-84B9-EC6E3EA2A3EE}"/>
              </a:ext>
            </a:extLst>
          </p:cNvPr>
          <p:cNvSpPr/>
          <p:nvPr/>
        </p:nvSpPr>
        <p:spPr>
          <a:xfrm>
            <a:off x="4826766" y="6460154"/>
            <a:ext cx="4572000" cy="461665"/>
          </a:xfrm>
          <a:prstGeom prst="rect">
            <a:avLst/>
          </a:prstGeom>
        </p:spPr>
        <p:txBody>
          <a:bodyPr>
            <a:spAutoFit/>
          </a:bodyPr>
          <a:lstStyle/>
          <a:p>
            <a:r>
              <a:rPr lang="en-US" sz="1200" dirty="0">
                <a:solidFill>
                  <a:schemeClr val="bg1"/>
                </a:solidFill>
              </a:rPr>
              <a:t>[2]	United States Government Accountability Office and U.S. General Accounting Office, </a:t>
            </a:r>
            <a:r>
              <a:rPr lang="en-US" sz="1200" i="1" dirty="0">
                <a:solidFill>
                  <a:schemeClr val="bg1"/>
                </a:solidFill>
              </a:rPr>
              <a:t>Report GAO-08-452</a:t>
            </a:r>
            <a:r>
              <a:rPr lang="en-US" sz="1200" dirty="0">
                <a:solidFill>
                  <a:schemeClr val="bg1"/>
                </a:solidFill>
              </a:rPr>
              <a:t>,2008.</a:t>
            </a:r>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
        <p:nvSpPr>
          <p:cNvPr id="3" name="Rectangle 2">
            <a:extLst>
              <a:ext uri="{FF2B5EF4-FFF2-40B4-BE49-F238E27FC236}">
                <a16:creationId xmlns:a16="http://schemas.microsoft.com/office/drawing/2014/main" id="{8B0900DB-9086-4E36-86F7-E197E4CD388B}"/>
              </a:ext>
            </a:extLst>
          </p:cNvPr>
          <p:cNvSpPr/>
          <p:nvPr/>
        </p:nvSpPr>
        <p:spPr>
          <a:xfrm>
            <a:off x="4826766" y="6002816"/>
            <a:ext cx="4317234" cy="461665"/>
          </a:xfrm>
          <a:prstGeom prst="rect">
            <a:avLst/>
          </a:prstGeom>
        </p:spPr>
        <p:txBody>
          <a:bodyPr wrap="square">
            <a:spAutoFit/>
          </a:bodyPr>
          <a:lstStyle/>
          <a:p>
            <a:r>
              <a:rPr lang="en-US" sz="1200" dirty="0">
                <a:solidFill>
                  <a:schemeClr val="bg1"/>
                </a:solidFill>
              </a:rPr>
              <a:t>[1]	C. L. Edwards, </a:t>
            </a:r>
            <a:r>
              <a:rPr lang="en-US" sz="1200" i="1" dirty="0" err="1">
                <a:solidFill>
                  <a:schemeClr val="bg1"/>
                </a:solidFill>
              </a:rPr>
              <a:t>Semin</a:t>
            </a:r>
            <a:r>
              <a:rPr lang="en-US" sz="1200" i="1" dirty="0">
                <a:solidFill>
                  <a:schemeClr val="bg1"/>
                </a:solidFill>
              </a:rPr>
              <a:t>. </a:t>
            </a:r>
            <a:r>
              <a:rPr lang="en-US" sz="1200" i="1" dirty="0" err="1">
                <a:solidFill>
                  <a:schemeClr val="bg1"/>
                </a:solidFill>
              </a:rPr>
              <a:t>Nucl</a:t>
            </a:r>
            <a:r>
              <a:rPr lang="en-US" sz="1200" i="1" dirty="0">
                <a:solidFill>
                  <a:schemeClr val="bg1"/>
                </a:solidFill>
              </a:rPr>
              <a:t>. Med.</a:t>
            </a:r>
            <a:r>
              <a:rPr lang="en-US" sz="1200" dirty="0">
                <a:solidFill>
                  <a:schemeClr val="bg1"/>
                </a:solidFill>
              </a:rPr>
              <a:t>, vol. 9, no. 3, pp. 186–189, Jul. 1979.</a:t>
            </a:r>
          </a:p>
        </p:txBody>
      </p:sp>
    </p:spTree>
    <p:extLst>
      <p:ext uri="{BB962C8B-B14F-4D97-AF65-F5344CB8AC3E}">
        <p14:creationId xmlns:p14="http://schemas.microsoft.com/office/powerpoint/2010/main" val="20099276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8353425" cy="1143000"/>
          </a:xfrm>
        </p:spPr>
        <p:txBody>
          <a:bodyPr>
            <a:normAutofit/>
          </a:bodyPr>
          <a:lstStyle/>
          <a:p>
            <a:r>
              <a:rPr lang="en-US" sz="4200" dirty="0"/>
              <a:t>Why charged particle production?</a:t>
            </a:r>
          </a:p>
        </p:txBody>
      </p:sp>
      <p:sp>
        <p:nvSpPr>
          <p:cNvPr id="8" name="Content Placeholder 2"/>
          <p:cNvSpPr txBox="1">
            <a:spLocks/>
          </p:cNvSpPr>
          <p:nvPr/>
        </p:nvSpPr>
        <p:spPr>
          <a:xfrm>
            <a:off x="482600" y="2003280"/>
            <a:ext cx="8547100" cy="356263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200" dirty="0">
                <a:solidFill>
                  <a:srgbClr val="2D637F"/>
                </a:solidFill>
                <a:latin typeface="Lucida Grande"/>
                <a:cs typeface="Lucida Grande"/>
              </a:rPr>
              <a:t>Cyclotron</a:t>
            </a:r>
          </a:p>
          <a:p>
            <a:pPr marL="800100" lvl="1" indent="-342900">
              <a:spcBef>
                <a:spcPct val="20000"/>
              </a:spcBef>
              <a:buFont typeface="Arial"/>
              <a:buChar char="•"/>
              <a:defRPr/>
            </a:pPr>
            <a:r>
              <a:rPr lang="en-US" sz="2000" dirty="0">
                <a:solidFill>
                  <a:srgbClr val="2D637F"/>
                </a:solidFill>
                <a:latin typeface="Lucida Grande"/>
                <a:cs typeface="Lucida Grande"/>
              </a:rPr>
              <a:t>Many hospitals have small K~15 medical cyclotrons for PET tracer production</a:t>
            </a:r>
          </a:p>
          <a:p>
            <a:pPr marL="800100" lvl="1" indent="-342900">
              <a:spcBef>
                <a:spcPct val="20000"/>
              </a:spcBef>
              <a:buFont typeface="Arial"/>
              <a:buChar char="•"/>
              <a:defRPr/>
            </a:pPr>
            <a:r>
              <a:rPr lang="en-US" sz="2000" dirty="0">
                <a:solidFill>
                  <a:srgbClr val="2D637F"/>
                </a:solidFill>
                <a:latin typeface="Lucida Grande"/>
                <a:cs typeface="Lucida Grande"/>
              </a:rPr>
              <a:t>Leverage existing infrastructure</a:t>
            </a:r>
          </a:p>
          <a:p>
            <a:pPr marL="800100" lvl="1" indent="-342900">
              <a:spcBef>
                <a:spcPct val="20000"/>
              </a:spcBef>
              <a:buFont typeface="Arial"/>
              <a:buChar char="•"/>
              <a:defRPr/>
            </a:pPr>
            <a:r>
              <a:rPr lang="en-US" sz="2000" dirty="0">
                <a:solidFill>
                  <a:srgbClr val="2D637F"/>
                </a:solidFill>
                <a:latin typeface="Lucida Grande"/>
                <a:cs typeface="Lucida Grande"/>
              </a:rPr>
              <a:t>Explore higher energies for regional research cyclotrons, basic science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err="1">
                <a:ln>
                  <a:noFill/>
                </a:ln>
                <a:solidFill>
                  <a:srgbClr val="2D637F"/>
                </a:solidFill>
                <a:effectLst/>
                <a:uLnTx/>
                <a:uFillTx/>
                <a:latin typeface="Lucida Grande"/>
                <a:ea typeface="+mn-ea"/>
                <a:cs typeface="Lucida Grande"/>
              </a:rPr>
              <a:t>Linac</a:t>
            </a:r>
            <a:endParaRPr kumimoji="0" lang="en-US" sz="2200" b="0" i="0" u="none" strike="noStrike" kern="1200" cap="none" spc="0" normalizeH="0" baseline="0" noProof="0" dirty="0">
              <a:ln>
                <a:noFill/>
              </a:ln>
              <a:solidFill>
                <a:srgbClr val="2D637F"/>
              </a:solidFill>
              <a:effectLst/>
              <a:uLnTx/>
              <a:uFillTx/>
              <a:latin typeface="Lucida Grande"/>
              <a:ea typeface="+mn-ea"/>
              <a:cs typeface="Lucida Grande"/>
            </a:endParaRPr>
          </a:p>
          <a:p>
            <a:pPr marL="800100" lvl="1" indent="-342900">
              <a:spcBef>
                <a:spcPct val="20000"/>
              </a:spcBef>
              <a:buFont typeface="Arial"/>
              <a:buChar char="•"/>
              <a:defRPr/>
            </a:pPr>
            <a:r>
              <a:rPr lang="en-US" sz="2000" dirty="0">
                <a:solidFill>
                  <a:srgbClr val="2D637F"/>
                </a:solidFill>
                <a:latin typeface="Lucida Grande"/>
                <a:cs typeface="Lucida Grande"/>
              </a:rPr>
              <a:t>Commonly used for high-energy production (LANL – IPF)</a:t>
            </a:r>
          </a:p>
          <a:p>
            <a:pPr marL="800100" lvl="1" indent="-342900">
              <a:spcBef>
                <a:spcPct val="20000"/>
              </a:spcBef>
              <a:buFont typeface="Arial"/>
              <a:buChar char="•"/>
              <a:defRPr/>
            </a:pPr>
            <a:r>
              <a:rPr kumimoji="0" lang="en-US" sz="2000" b="0" i="0" u="none" strike="noStrike" kern="1200" cap="none" spc="0" normalizeH="0" baseline="0" noProof="0" dirty="0">
                <a:ln>
                  <a:noFill/>
                </a:ln>
                <a:solidFill>
                  <a:srgbClr val="2D637F"/>
                </a:solidFill>
                <a:effectLst/>
                <a:uLnTx/>
                <a:uFillTx/>
                <a:latin typeface="Lucida Grande"/>
                <a:ea typeface="+mn-ea"/>
                <a:cs typeface="Lucida Grande"/>
              </a:rPr>
              <a:t>Useful for anchoring to complementary low-energy measurements </a:t>
            </a:r>
          </a:p>
        </p:txBody>
      </p:sp>
      <p:sp>
        <p:nvSpPr>
          <p:cNvPr id="10" name="Content Placeholder 9"/>
          <p:cNvSpPr>
            <a:spLocks noGrp="1"/>
          </p:cNvSpPr>
          <p:nvPr>
            <p:ph idx="14"/>
          </p:nvPr>
        </p:nvSpPr>
        <p:spPr/>
        <p:txBody>
          <a:bodyPr/>
          <a:lstStyle/>
          <a:p>
            <a:endParaRPr lang="en-US"/>
          </a:p>
        </p:txBody>
      </p:sp>
    </p:spTree>
    <p:extLst>
      <p:ext uri="{BB962C8B-B14F-4D97-AF65-F5344CB8AC3E}">
        <p14:creationId xmlns:p14="http://schemas.microsoft.com/office/powerpoint/2010/main" val="8692058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Documents\School Work\Isotope Data\Dec_Fe_Stack\figures\51mn_graves.PNG"/>
          <p:cNvPicPr>
            <a:picLocks noChangeAspect="1" noChangeArrowheads="1"/>
          </p:cNvPicPr>
          <p:nvPr/>
        </p:nvPicPr>
        <p:blipFill>
          <a:blip r:embed="rId3"/>
          <a:srcRect/>
          <a:stretch>
            <a:fillRect/>
          </a:stretch>
        </p:blipFill>
        <p:spPr bwMode="auto">
          <a:xfrm>
            <a:off x="1232771" y="3214513"/>
            <a:ext cx="6445529" cy="1040184"/>
          </a:xfrm>
          <a:prstGeom prst="rect">
            <a:avLst/>
          </a:prstGeom>
          <a:noFill/>
        </p:spPr>
      </p:pic>
      <p:pic>
        <p:nvPicPr>
          <p:cNvPr id="1026" name="Picture 2" descr="D:\Documents\School Work\Isotope Data\Dec_Fe_Stack\figures\dota.PNG"/>
          <p:cNvPicPr>
            <a:picLocks noChangeAspect="1" noChangeArrowheads="1"/>
          </p:cNvPicPr>
          <p:nvPr/>
        </p:nvPicPr>
        <p:blipFill>
          <a:blip r:embed="rId4"/>
          <a:srcRect/>
          <a:stretch>
            <a:fillRect/>
          </a:stretch>
        </p:blipFill>
        <p:spPr bwMode="auto">
          <a:xfrm>
            <a:off x="3957436" y="4323741"/>
            <a:ext cx="5186564" cy="1634607"/>
          </a:xfrm>
          <a:prstGeom prst="rect">
            <a:avLst/>
          </a:prstGeom>
          <a:noFill/>
        </p:spPr>
      </p:pic>
      <p:sp>
        <p:nvSpPr>
          <p:cNvPr id="6" name="Rectangle 5"/>
          <p:cNvSpPr/>
          <p:nvPr/>
        </p:nvSpPr>
        <p:spPr>
          <a:xfrm>
            <a:off x="6063783" y="5485450"/>
            <a:ext cx="914400" cy="42770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314632" y="1649712"/>
            <a:ext cx="8614136" cy="3258718"/>
          </a:xfrm>
          <a:prstGeom prst="rect">
            <a:avLst/>
          </a:prstGeom>
        </p:spPr>
        <p:txBody>
          <a:bodyPr vert="horz" lIns="91440" tIns="45720" rIns="91440" bIns="45720" rtlCol="0">
            <a:normAutofit lnSpcReduction="10000"/>
          </a:bodyPr>
          <a:lstStyle/>
          <a:p>
            <a:pPr marL="342900" lvl="0" indent="-342900">
              <a:spcBef>
                <a:spcPct val="20000"/>
              </a:spcBef>
              <a:buFont typeface="Arial"/>
              <a:buChar char="•"/>
              <a:defRPr/>
            </a:pPr>
            <a:r>
              <a:rPr lang="en-US" sz="2200" dirty="0">
                <a:solidFill>
                  <a:srgbClr val="2D637F"/>
                </a:solidFill>
                <a:latin typeface="Lucida Grande"/>
                <a:cs typeface="Lucida Grande"/>
              </a:rPr>
              <a:t>Emerging medical radionuclides</a:t>
            </a:r>
          </a:p>
          <a:p>
            <a:pPr marL="742950" lvl="1" indent="-285750">
              <a:spcBef>
                <a:spcPct val="20000"/>
              </a:spcBef>
              <a:buFont typeface="Arial"/>
              <a:buChar char="–"/>
            </a:pPr>
            <a:r>
              <a:rPr lang="en-US" sz="2000" baseline="30000" dirty="0">
                <a:solidFill>
                  <a:srgbClr val="2D637F"/>
                </a:solidFill>
                <a:latin typeface="Lucida Grande"/>
                <a:cs typeface="Lucida Grande"/>
              </a:rPr>
              <a:t>51</a:t>
            </a:r>
            <a:r>
              <a:rPr lang="en-US" sz="2000" dirty="0">
                <a:solidFill>
                  <a:srgbClr val="2D637F"/>
                </a:solidFill>
                <a:latin typeface="Lucida Grande"/>
                <a:cs typeface="Lucida Grande"/>
              </a:rPr>
              <a:t>Mn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46 min, 97%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 short-lived PET tracer for metabolic studies</a:t>
            </a:r>
          </a:p>
          <a:p>
            <a:pPr marL="742950" lvl="1" indent="-285750">
              <a:spcBef>
                <a:spcPct val="20000"/>
              </a:spcBef>
              <a:buFont typeface="Arial"/>
              <a:buChar char="–"/>
            </a:pPr>
            <a:r>
              <a:rPr lang="en-US" sz="2000" baseline="30000" dirty="0">
                <a:solidFill>
                  <a:srgbClr val="2D637F"/>
                </a:solidFill>
                <a:latin typeface="Lucida Grande"/>
                <a:cs typeface="Lucida Grande"/>
              </a:rPr>
              <a:t>52g</a:t>
            </a:r>
            <a:r>
              <a:rPr lang="en-US" sz="2000" dirty="0">
                <a:solidFill>
                  <a:srgbClr val="2D637F"/>
                </a:solidFill>
                <a:latin typeface="Lucida Grande"/>
                <a:cs typeface="Lucida Grande"/>
              </a:rPr>
              <a:t>Mn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5.6 d, 29%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 long-lived PET tracer for neuron tracking, immune studies</a:t>
            </a:r>
          </a:p>
          <a:p>
            <a:pPr marL="742950" lvl="1" indent="-285750">
              <a:spcBef>
                <a:spcPct val="20000"/>
              </a:spcBef>
              <a:buFont typeface="Arial"/>
              <a:buChar char="–"/>
            </a:pPr>
            <a:endParaRPr lang="en-US" sz="2000" dirty="0">
              <a:solidFill>
                <a:srgbClr val="2D637F"/>
              </a:solidFill>
              <a:latin typeface="Lucida Grande"/>
              <a:cs typeface="Lucida Grande"/>
            </a:endParaRPr>
          </a:p>
          <a:p>
            <a:pPr marL="742950" lvl="1" indent="-285750">
              <a:spcBef>
                <a:spcPct val="20000"/>
              </a:spcBef>
              <a:buFont typeface="Arial"/>
              <a:buChar char="–"/>
            </a:pPr>
            <a:endParaRPr lang="en-US" sz="2000" dirty="0">
              <a:solidFill>
                <a:srgbClr val="2D637F"/>
              </a:solidFill>
              <a:latin typeface="Lucida Grande"/>
              <a:cs typeface="Lucida Grande"/>
            </a:endParaRPr>
          </a:p>
          <a:p>
            <a:pPr marL="742950" lvl="1" indent="-285750">
              <a:spcBef>
                <a:spcPct val="20000"/>
              </a:spcBef>
              <a:buFont typeface="Arial"/>
              <a:buChar char="–"/>
            </a:pPr>
            <a:endParaRPr lang="en-US" sz="2000" dirty="0">
              <a:solidFill>
                <a:srgbClr val="2D637F"/>
              </a:solidFill>
              <a:latin typeface="Lucida Grande"/>
              <a:cs typeface="Lucida Grande"/>
            </a:endParaRPr>
          </a:p>
          <a:p>
            <a:pPr marL="742950" lvl="1" indent="-285750">
              <a:spcBef>
                <a:spcPct val="20000"/>
              </a:spcBef>
              <a:buFont typeface="Arial"/>
              <a:buChar char="–"/>
            </a:pPr>
            <a:r>
              <a:rPr lang="en-US" sz="2000" dirty="0">
                <a:solidFill>
                  <a:srgbClr val="2D637F"/>
                </a:solidFill>
                <a:latin typeface="Lucida Grande"/>
                <a:cs typeface="Lucida Grande"/>
              </a:rPr>
              <a:t>Manganese has well-established biochemistry and uptake via DOTA-based </a:t>
            </a:r>
            <a:r>
              <a:rPr lang="en-US" sz="2000" dirty="0" err="1">
                <a:solidFill>
                  <a:srgbClr val="2D637F"/>
                </a:solidFill>
                <a:latin typeface="Lucida Grande"/>
                <a:cs typeface="Lucida Grande"/>
              </a:rPr>
              <a:t>chelation</a:t>
            </a:r>
            <a:r>
              <a:rPr lang="en-US" sz="2000" dirty="0">
                <a:solidFill>
                  <a:srgbClr val="2D637F"/>
                </a:solidFill>
                <a:latin typeface="Lucida Grande"/>
                <a:cs typeface="Lucida Grande"/>
              </a:rPr>
              <a:t> </a:t>
            </a:r>
            <a:endParaRPr lang="en-US" sz="2200" dirty="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7" name="Title 1"/>
          <p:cNvSpPr txBox="1">
            <a:spLocks/>
          </p:cNvSpPr>
          <p:nvPr/>
        </p:nvSpPr>
        <p:spPr>
          <a:xfrm>
            <a:off x="457200" y="50671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30000" noProof="0" dirty="0">
                <a:ln>
                  <a:noFill/>
                </a:ln>
                <a:solidFill>
                  <a:srgbClr val="E09E19"/>
                </a:solidFill>
                <a:effectLst/>
                <a:uLnTx/>
                <a:uFillTx/>
                <a:latin typeface="Georgia"/>
                <a:ea typeface="+mj-ea"/>
                <a:cs typeface="Georgia"/>
              </a:rPr>
              <a:t>51,52</a:t>
            </a:r>
            <a:r>
              <a:rPr kumimoji="0" lang="en-US" sz="4200" b="0" i="0" u="none" strike="noStrike" kern="1200" cap="none" spc="0" normalizeH="0" baseline="0" noProof="0" dirty="0">
                <a:ln>
                  <a:noFill/>
                </a:ln>
                <a:solidFill>
                  <a:srgbClr val="E09E19"/>
                </a:solidFill>
                <a:effectLst/>
                <a:uLnTx/>
                <a:uFillTx/>
                <a:latin typeface="Georgia"/>
                <a:ea typeface="+mj-ea"/>
                <a:cs typeface="Georgia"/>
              </a:rPr>
              <a:t>Mn - Motivation</a:t>
            </a:r>
          </a:p>
        </p:txBody>
      </p:sp>
      <p:sp>
        <p:nvSpPr>
          <p:cNvPr id="13" name="Oval 12"/>
          <p:cNvSpPr/>
          <p:nvPr/>
        </p:nvSpPr>
        <p:spPr>
          <a:xfrm>
            <a:off x="4617117" y="5024282"/>
            <a:ext cx="353962" cy="35396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00" dirty="0">
              <a:solidFill>
                <a:sysClr val="windowText" lastClr="000000"/>
              </a:solidFill>
            </a:endParaRPr>
          </a:p>
        </p:txBody>
      </p:sp>
      <p:sp>
        <p:nvSpPr>
          <p:cNvPr id="14" name="Oval 13"/>
          <p:cNvSpPr/>
          <p:nvPr/>
        </p:nvSpPr>
        <p:spPr>
          <a:xfrm>
            <a:off x="8018205" y="5029197"/>
            <a:ext cx="353962" cy="35396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00" dirty="0">
              <a:solidFill>
                <a:sysClr val="windowText" lastClr="000000"/>
              </a:solidFill>
            </a:endParaRPr>
          </a:p>
        </p:txBody>
      </p:sp>
      <p:sp>
        <p:nvSpPr>
          <p:cNvPr id="15" name="TextBox 14"/>
          <p:cNvSpPr txBox="1"/>
          <p:nvPr/>
        </p:nvSpPr>
        <p:spPr>
          <a:xfrm>
            <a:off x="4592537" y="5057208"/>
            <a:ext cx="717755" cy="307777"/>
          </a:xfrm>
          <a:prstGeom prst="rect">
            <a:avLst/>
          </a:prstGeom>
          <a:noFill/>
        </p:spPr>
        <p:txBody>
          <a:bodyPr wrap="square" rtlCol="0">
            <a:spAutoFit/>
          </a:bodyPr>
          <a:lstStyle/>
          <a:p>
            <a:r>
              <a:rPr lang="en-US" sz="1400" dirty="0"/>
              <a:t>Mn</a:t>
            </a:r>
          </a:p>
        </p:txBody>
      </p:sp>
      <p:sp>
        <p:nvSpPr>
          <p:cNvPr id="16" name="TextBox 15"/>
          <p:cNvSpPr txBox="1"/>
          <p:nvPr/>
        </p:nvSpPr>
        <p:spPr>
          <a:xfrm>
            <a:off x="8003457" y="5063610"/>
            <a:ext cx="717755" cy="307777"/>
          </a:xfrm>
          <a:prstGeom prst="rect">
            <a:avLst/>
          </a:prstGeom>
          <a:noFill/>
        </p:spPr>
        <p:txBody>
          <a:bodyPr wrap="square" rtlCol="0">
            <a:spAutoFit/>
          </a:bodyPr>
          <a:lstStyle/>
          <a:p>
            <a:r>
              <a:rPr lang="en-US" sz="1400" dirty="0"/>
              <a:t>Mn</a:t>
            </a:r>
          </a:p>
        </p:txBody>
      </p:sp>
      <p:sp>
        <p:nvSpPr>
          <p:cNvPr id="17" name="Rectangle 16"/>
          <p:cNvSpPr/>
          <p:nvPr/>
        </p:nvSpPr>
        <p:spPr>
          <a:xfrm>
            <a:off x="314633" y="4876797"/>
            <a:ext cx="3642804" cy="1065853"/>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marL="0" lvl="1" algn="ctr"/>
            <a:r>
              <a:rPr lang="en-US" dirty="0">
                <a:solidFill>
                  <a:schemeClr val="tx1"/>
                </a:solidFill>
                <a:latin typeface="Lucida Grande"/>
                <a:cs typeface="Lucida Grande"/>
              </a:rPr>
              <a:t>Almost no Fe(</a:t>
            </a:r>
            <a:r>
              <a:rPr lang="en-US" dirty="0" err="1">
                <a:solidFill>
                  <a:schemeClr val="tx1"/>
                </a:solidFill>
                <a:latin typeface="Lucida Grande"/>
                <a:cs typeface="Lucida Grande"/>
              </a:rPr>
              <a:t>p,x</a:t>
            </a:r>
            <a:r>
              <a:rPr lang="en-US" dirty="0">
                <a:solidFill>
                  <a:schemeClr val="tx1"/>
                </a:solidFill>
                <a:latin typeface="Lucida Grande"/>
                <a:cs typeface="Lucida Grande"/>
              </a:rPr>
              <a:t>) XS measurements exist – can use these to probe spin physics in the A</a:t>
            </a:r>
            <a:r>
              <a:rPr lang="en-US" dirty="0">
                <a:solidFill>
                  <a:schemeClr val="tx1"/>
                </a:solidFill>
                <a:cs typeface="Lucida Grande"/>
              </a:rPr>
              <a:t>≈</a:t>
            </a:r>
            <a:r>
              <a:rPr lang="en-US" dirty="0">
                <a:solidFill>
                  <a:schemeClr val="tx1"/>
                </a:solidFill>
                <a:latin typeface="Lucida Grande"/>
                <a:cs typeface="Lucida Grande"/>
              </a:rPr>
              <a:t>50 region</a:t>
            </a:r>
          </a:p>
        </p:txBody>
      </p:sp>
    </p:spTree>
    <p:extLst>
      <p:ext uri="{BB962C8B-B14F-4D97-AF65-F5344CB8AC3E}">
        <p14:creationId xmlns:p14="http://schemas.microsoft.com/office/powerpoint/2010/main" val="280094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29" t="-189" b="-1"/>
          <a:stretch/>
        </p:blipFill>
        <p:spPr>
          <a:xfrm>
            <a:off x="33338" y="1100457"/>
            <a:ext cx="9077325" cy="4797872"/>
          </a:xfrm>
          <a:prstGeom prst="rect">
            <a:avLst/>
          </a:prstGeom>
        </p:spPr>
      </p:pic>
      <p:sp>
        <p:nvSpPr>
          <p:cNvPr id="10" name="5-Point Star 9"/>
          <p:cNvSpPr/>
          <p:nvPr/>
        </p:nvSpPr>
        <p:spPr>
          <a:xfrm>
            <a:off x="6488375" y="1498025"/>
            <a:ext cx="580103" cy="580103"/>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6200000">
            <a:off x="5997511" y="2717571"/>
            <a:ext cx="858416" cy="242339"/>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10"/>
          <p:cNvSpPr/>
          <p:nvPr/>
        </p:nvSpPr>
        <p:spPr>
          <a:xfrm rot="9678607">
            <a:off x="6795665" y="3357701"/>
            <a:ext cx="623022" cy="22726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ight Arrow 5"/>
          <p:cNvSpPr/>
          <p:nvPr/>
        </p:nvSpPr>
        <p:spPr>
          <a:xfrm rot="13672894">
            <a:off x="6433136" y="3312854"/>
            <a:ext cx="373633" cy="201132"/>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
          <p:cNvSpPr txBox="1">
            <a:spLocks/>
          </p:cNvSpPr>
          <p:nvPr/>
        </p:nvSpPr>
        <p:spPr>
          <a:xfrm>
            <a:off x="457200" y="16515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Methodology</a:t>
            </a:r>
          </a:p>
        </p:txBody>
      </p:sp>
      <p:sp>
        <p:nvSpPr>
          <p:cNvPr id="2" name="TextBox 1">
            <a:extLst>
              <a:ext uri="{FF2B5EF4-FFF2-40B4-BE49-F238E27FC236}">
                <a16:creationId xmlns:a16="http://schemas.microsoft.com/office/drawing/2014/main" id="{6A52312A-FDF9-44BB-AC81-FE878023280E}"/>
              </a:ext>
            </a:extLst>
          </p:cNvPr>
          <p:cNvSpPr txBox="1"/>
          <p:nvPr/>
        </p:nvSpPr>
        <p:spPr>
          <a:xfrm>
            <a:off x="7858125" y="4057650"/>
            <a:ext cx="606256" cy="307777"/>
          </a:xfrm>
          <a:prstGeom prst="rect">
            <a:avLst/>
          </a:prstGeom>
          <a:noFill/>
        </p:spPr>
        <p:txBody>
          <a:bodyPr wrap="none" rtlCol="0">
            <a:spAutoFit/>
          </a:bodyPr>
          <a:lstStyle/>
          <a:p>
            <a:r>
              <a:rPr lang="en-US" sz="1400" dirty="0"/>
              <a:t>K-140</a:t>
            </a:r>
          </a:p>
        </p:txBody>
      </p:sp>
    </p:spTree>
    <p:extLst>
      <p:ext uri="{BB962C8B-B14F-4D97-AF65-F5344CB8AC3E}">
        <p14:creationId xmlns:p14="http://schemas.microsoft.com/office/powerpoint/2010/main" val="2800948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Documents\School Work\Isotope Data\Dec_Fe_Stack\figures\Filling-in-Nuclear-Data-Gaps-Berkeley-Lab-08.jpg"/>
          <p:cNvPicPr>
            <a:picLocks noChangeAspect="1" noChangeArrowheads="1"/>
          </p:cNvPicPr>
          <p:nvPr/>
        </p:nvPicPr>
        <p:blipFill rotWithShape="1">
          <a:blip r:embed="rId3"/>
          <a:srcRect r="4027" b="31093"/>
          <a:stretch/>
        </p:blipFill>
        <p:spPr bwMode="auto">
          <a:xfrm>
            <a:off x="3726419" y="165152"/>
            <a:ext cx="5279923" cy="2530423"/>
          </a:xfrm>
          <a:prstGeom prst="rect">
            <a:avLst/>
          </a:prstGeom>
          <a:noFill/>
        </p:spPr>
      </p:pic>
      <p:pic>
        <p:nvPicPr>
          <p:cNvPr id="15" name="Picture 14" descr="IMG_0923.jpg"/>
          <p:cNvPicPr>
            <a:picLocks noChangeAspect="1"/>
          </p:cNvPicPr>
          <p:nvPr/>
        </p:nvPicPr>
        <p:blipFill rotWithShape="1">
          <a:blip r:embed="rId4"/>
          <a:srcRect l="6297" t="11642" b="12382"/>
          <a:stretch/>
        </p:blipFill>
        <p:spPr>
          <a:xfrm>
            <a:off x="336759" y="165153"/>
            <a:ext cx="3124758" cy="3378148"/>
          </a:xfrm>
          <a:prstGeom prst="rect">
            <a:avLst/>
          </a:prstGeom>
        </p:spPr>
      </p:pic>
      <p:pic>
        <p:nvPicPr>
          <p:cNvPr id="21" name="Picture 20" descr="IMG_0991.jpg"/>
          <p:cNvPicPr>
            <a:picLocks noChangeAspect="1"/>
          </p:cNvPicPr>
          <p:nvPr/>
        </p:nvPicPr>
        <p:blipFill>
          <a:blip r:embed="rId5"/>
          <a:srcRect b="7330"/>
          <a:stretch>
            <a:fillRect/>
          </a:stretch>
        </p:blipFill>
        <p:spPr>
          <a:xfrm>
            <a:off x="4468226" y="2797325"/>
            <a:ext cx="4538116" cy="3154100"/>
          </a:xfrm>
          <a:prstGeom prst="rect">
            <a:avLst/>
          </a:prstGeom>
        </p:spPr>
      </p:pic>
      <p:pic>
        <p:nvPicPr>
          <p:cNvPr id="3" name="Picture 2"/>
          <p:cNvPicPr>
            <a:picLocks noChangeAspect="1"/>
          </p:cNvPicPr>
          <p:nvPr/>
        </p:nvPicPr>
        <p:blipFill rotWithShape="1">
          <a:blip r:embed="rId6"/>
          <a:srcRect l="32396" t="35938" r="27812" b="30156"/>
          <a:stretch/>
        </p:blipFill>
        <p:spPr>
          <a:xfrm>
            <a:off x="231984" y="3621293"/>
            <a:ext cx="4101892" cy="2330132"/>
          </a:xfrm>
          <a:prstGeom prst="rect">
            <a:avLst/>
          </a:prstGeom>
        </p:spPr>
      </p:pic>
      <p:sp>
        <p:nvSpPr>
          <p:cNvPr id="11" name="Rectangle 10"/>
          <p:cNvSpPr/>
          <p:nvPr/>
        </p:nvSpPr>
        <p:spPr>
          <a:xfrm>
            <a:off x="4863902" y="5672613"/>
            <a:ext cx="3901954" cy="1046005"/>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2" name="Rectangle 11"/>
          <p:cNvSpPr/>
          <p:nvPr/>
        </p:nvSpPr>
        <p:spPr>
          <a:xfrm>
            <a:off x="4240465" y="5739890"/>
            <a:ext cx="4594730" cy="978729"/>
          </a:xfrm>
          <a:prstGeom prst="rect">
            <a:avLst/>
          </a:prstGeom>
        </p:spPr>
        <p:txBody>
          <a:bodyPr wrap="square">
            <a:spAutoFit/>
          </a:bodyPr>
          <a:lstStyle/>
          <a:p>
            <a:pPr lvl="1" algn="ctr">
              <a:spcBef>
                <a:spcPct val="20000"/>
              </a:spcBef>
              <a:defRPr/>
            </a:pPr>
            <a:r>
              <a:rPr lang="en-US" dirty="0">
                <a:latin typeface="Lucida Grande"/>
                <a:cs typeface="Lucida Grande"/>
              </a:rPr>
              <a:t>Two overlapping stacks: </a:t>
            </a:r>
            <a:br>
              <a:rPr lang="en-US" dirty="0">
                <a:latin typeface="Lucida Grande"/>
                <a:cs typeface="Lucida Grande"/>
              </a:rPr>
            </a:br>
            <a:r>
              <a:rPr lang="en-US" dirty="0">
                <a:latin typeface="Lucida Grande"/>
                <a:cs typeface="Lucida Grande"/>
              </a:rPr>
              <a:t>E</a:t>
            </a:r>
            <a:r>
              <a:rPr lang="en-US" baseline="-25000" dirty="0">
                <a:latin typeface="Lucida Grande"/>
                <a:cs typeface="Lucida Grande"/>
              </a:rPr>
              <a:t>p</a:t>
            </a:r>
            <a:r>
              <a:rPr lang="en-US" dirty="0">
                <a:latin typeface="Lucida Grande"/>
                <a:cs typeface="Lucida Grande"/>
              </a:rPr>
              <a:t>= 55</a:t>
            </a:r>
            <a:r>
              <a:rPr lang="en-US" dirty="0">
                <a:latin typeface="Lucida Grande"/>
                <a:cs typeface="Lucida Grande"/>
                <a:sym typeface="Wingdings" panose="05000000000000000000" pitchFamily="2" charset="2"/>
              </a:rPr>
              <a:t>21 MeV, 2511 MeV</a:t>
            </a:r>
          </a:p>
          <a:p>
            <a:pPr lvl="1" algn="ctr">
              <a:spcBef>
                <a:spcPct val="20000"/>
              </a:spcBef>
              <a:defRPr/>
            </a:pPr>
            <a:r>
              <a:rPr lang="en-US" dirty="0">
                <a:latin typeface="Lucida Grande"/>
                <a:cs typeface="Lucida Grande"/>
                <a:sym typeface="Wingdings" panose="05000000000000000000" pitchFamily="2" charset="2"/>
              </a:rPr>
              <a:t>(120 nA@10 min, 100 nA@20 min) </a:t>
            </a:r>
            <a:endParaRPr lang="en-US" dirty="0">
              <a:latin typeface="Lucida Grande"/>
              <a:cs typeface="Lucida Grande"/>
            </a:endParaRPr>
          </a:p>
        </p:txBody>
      </p:sp>
      <p:sp>
        <p:nvSpPr>
          <p:cNvPr id="13" name="Rectangle 12"/>
          <p:cNvSpPr/>
          <p:nvPr/>
        </p:nvSpPr>
        <p:spPr>
          <a:xfrm>
            <a:off x="5314950" y="2246828"/>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4" name="Rectangle 13"/>
          <p:cNvSpPr/>
          <p:nvPr/>
        </p:nvSpPr>
        <p:spPr>
          <a:xfrm>
            <a:off x="5245607" y="2246828"/>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L. Bernstein</a:t>
            </a:r>
          </a:p>
        </p:txBody>
      </p:sp>
      <p:sp>
        <p:nvSpPr>
          <p:cNvPr id="16" name="Rectangle 15"/>
          <p:cNvSpPr/>
          <p:nvPr/>
        </p:nvSpPr>
        <p:spPr>
          <a:xfrm>
            <a:off x="6848475" y="181293"/>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7" name="Rectangle 16"/>
          <p:cNvSpPr/>
          <p:nvPr/>
        </p:nvSpPr>
        <p:spPr>
          <a:xfrm>
            <a:off x="6779132" y="181293"/>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A. Springer</a:t>
            </a:r>
          </a:p>
        </p:txBody>
      </p:sp>
      <p:cxnSp>
        <p:nvCxnSpPr>
          <p:cNvPr id="7" name="Straight Arrow Connector 6"/>
          <p:cNvCxnSpPr/>
          <p:nvPr/>
        </p:nvCxnSpPr>
        <p:spPr>
          <a:xfrm>
            <a:off x="952500" y="5362575"/>
            <a:ext cx="742950" cy="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783663" y="5362575"/>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2.5 cm</a:t>
            </a:r>
          </a:p>
        </p:txBody>
      </p:sp>
    </p:spTree>
    <p:extLst>
      <p:ext uri="{BB962C8B-B14F-4D97-AF65-F5344CB8AC3E}">
        <p14:creationId xmlns:p14="http://schemas.microsoft.com/office/powerpoint/2010/main" val="2800948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57200" y="16515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Methodology</a:t>
            </a:r>
          </a:p>
        </p:txBody>
      </p:sp>
      <p:pic>
        <p:nvPicPr>
          <p:cNvPr id="5" name="Picture 4">
            <a:extLst>
              <a:ext uri="{FF2B5EF4-FFF2-40B4-BE49-F238E27FC236}">
                <a16:creationId xmlns:a16="http://schemas.microsoft.com/office/drawing/2014/main" id="{2C531C2A-CDB8-4828-BDEF-FB6C6F1AD49E}"/>
              </a:ext>
            </a:extLst>
          </p:cNvPr>
          <p:cNvPicPr>
            <a:picLocks noChangeAspect="1"/>
          </p:cNvPicPr>
          <p:nvPr/>
        </p:nvPicPr>
        <p:blipFill>
          <a:blip r:embed="rId3"/>
          <a:stretch>
            <a:fillRect/>
          </a:stretch>
        </p:blipFill>
        <p:spPr>
          <a:xfrm>
            <a:off x="3692002" y="212354"/>
            <a:ext cx="5451998" cy="3835771"/>
          </a:xfrm>
          <a:prstGeom prst="rect">
            <a:avLst/>
          </a:prstGeom>
        </p:spPr>
      </p:pic>
      <p:sp>
        <p:nvSpPr>
          <p:cNvPr id="14" name="Content Placeholder 2">
            <a:extLst>
              <a:ext uri="{FF2B5EF4-FFF2-40B4-BE49-F238E27FC236}">
                <a16:creationId xmlns:a16="http://schemas.microsoft.com/office/drawing/2014/main" id="{A351A8A4-9F57-4D7B-88CB-E945B41F29B3}"/>
              </a:ext>
            </a:extLst>
          </p:cNvPr>
          <p:cNvSpPr txBox="1">
            <a:spLocks/>
          </p:cNvSpPr>
          <p:nvPr/>
        </p:nvSpPr>
        <p:spPr>
          <a:xfrm>
            <a:off x="314632" y="1649712"/>
            <a:ext cx="3466793" cy="3258718"/>
          </a:xfrm>
          <a:prstGeom prst="rect">
            <a:avLst/>
          </a:prstGeom>
        </p:spPr>
        <p:txBody>
          <a:bodyPr vert="horz" lIns="91440" tIns="45720" rIns="91440" bIns="45720" rtlCol="0">
            <a:normAutofit lnSpcReduction="10000"/>
          </a:bodyPr>
          <a:lstStyle/>
          <a:p>
            <a:pPr marL="342900" lvl="0" indent="-342900">
              <a:spcBef>
                <a:spcPct val="20000"/>
              </a:spcBef>
              <a:buFont typeface="Arial"/>
              <a:buChar char="•"/>
              <a:defRPr/>
            </a:pPr>
            <a:r>
              <a:rPr lang="en-US" sz="2200" dirty="0">
                <a:solidFill>
                  <a:srgbClr val="2D637F"/>
                </a:solidFill>
                <a:latin typeface="Lucida Grande"/>
                <a:cs typeface="Lucida Grande"/>
              </a:rPr>
              <a:t>Initial stack design planned using analytic Anderson &amp; Ziegler stopping power formalism (SRIM)</a:t>
            </a:r>
            <a:r>
              <a:rPr lang="en-US" sz="2200" baseline="30000" dirty="0">
                <a:solidFill>
                  <a:srgbClr val="2D637F"/>
                </a:solidFill>
                <a:latin typeface="Lucida Grande"/>
                <a:cs typeface="Lucida Grande"/>
              </a:rPr>
              <a:t>1</a:t>
            </a:r>
          </a:p>
          <a:p>
            <a:pPr marL="800100" lvl="1" indent="-342900">
              <a:spcBef>
                <a:spcPct val="20000"/>
              </a:spcBef>
              <a:buFont typeface="Arial"/>
              <a:buChar char="•"/>
              <a:defRPr/>
            </a:pPr>
            <a:r>
              <a:rPr lang="en-US" sz="2200" dirty="0">
                <a:solidFill>
                  <a:srgbClr val="2D637F"/>
                </a:solidFill>
                <a:latin typeface="Lucida Grande"/>
                <a:cs typeface="Lucida Grande"/>
              </a:rPr>
              <a:t> </a:t>
            </a:r>
            <a:r>
              <a:rPr lang="en-US" sz="2000" dirty="0">
                <a:solidFill>
                  <a:srgbClr val="2D637F"/>
                </a:solidFill>
                <a:latin typeface="Lucida Grande"/>
                <a:cs typeface="Lucida Grande"/>
              </a:rPr>
              <a:t>Contains empirical corrections to Bethe-Bloch for nuclear stopping, low-energy stopping power</a:t>
            </a:r>
            <a:endParaRPr lang="en-US" sz="2200" dirty="0">
              <a:solidFill>
                <a:srgbClr val="2D637F"/>
              </a:solidFill>
              <a:latin typeface="Lucida Grande"/>
              <a:cs typeface="Lucida Grande"/>
            </a:endParaRPr>
          </a:p>
        </p:txBody>
      </p:sp>
      <p:pic>
        <p:nvPicPr>
          <p:cNvPr id="17" name="Picture 16">
            <a:extLst>
              <a:ext uri="{FF2B5EF4-FFF2-40B4-BE49-F238E27FC236}">
                <a16:creationId xmlns:a16="http://schemas.microsoft.com/office/drawing/2014/main" id="{56666C68-D5B7-4737-9FE3-4E06AB8251CA}"/>
              </a:ext>
            </a:extLst>
          </p:cNvPr>
          <p:cNvPicPr>
            <a:picLocks noChangeAspect="1"/>
          </p:cNvPicPr>
          <p:nvPr/>
        </p:nvPicPr>
        <p:blipFill>
          <a:blip r:embed="rId4"/>
          <a:stretch>
            <a:fillRect/>
          </a:stretch>
        </p:blipFill>
        <p:spPr>
          <a:xfrm>
            <a:off x="1219200" y="4908430"/>
            <a:ext cx="6838950" cy="877665"/>
          </a:xfrm>
          <a:prstGeom prst="rect">
            <a:avLst/>
          </a:prstGeom>
        </p:spPr>
      </p:pic>
      <p:sp>
        <p:nvSpPr>
          <p:cNvPr id="18" name="Rectangle 17">
            <a:extLst>
              <a:ext uri="{FF2B5EF4-FFF2-40B4-BE49-F238E27FC236}">
                <a16:creationId xmlns:a16="http://schemas.microsoft.com/office/drawing/2014/main" id="{FACF2465-B6E3-4646-AC54-13DC9A872A68}"/>
              </a:ext>
            </a:extLst>
          </p:cNvPr>
          <p:cNvSpPr/>
          <p:nvPr/>
        </p:nvSpPr>
        <p:spPr>
          <a:xfrm>
            <a:off x="4638675" y="6519446"/>
            <a:ext cx="4572000" cy="338554"/>
          </a:xfrm>
          <a:prstGeom prst="rect">
            <a:avLst/>
          </a:prstGeom>
        </p:spPr>
        <p:txBody>
          <a:bodyPr>
            <a:spAutoFit/>
          </a:bodyPr>
          <a:lstStyle/>
          <a:p>
            <a:r>
              <a:rPr lang="en-US" sz="1600" dirty="0">
                <a:solidFill>
                  <a:schemeClr val="bg1"/>
                </a:solidFill>
              </a:rPr>
              <a:t>[1]  J.F. Ziegler,, J. Appl. Phys. 85 (1999) 1249–1272.</a:t>
            </a:r>
          </a:p>
        </p:txBody>
      </p:sp>
    </p:spTree>
    <p:extLst>
      <p:ext uri="{BB962C8B-B14F-4D97-AF65-F5344CB8AC3E}">
        <p14:creationId xmlns:p14="http://schemas.microsoft.com/office/powerpoint/2010/main" val="26481116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19575" y="31802"/>
            <a:ext cx="4450384" cy="2521063"/>
          </a:xfrm>
          <a:prstGeom prst="rect">
            <a:avLst/>
          </a:prstGeom>
        </p:spPr>
      </p:pic>
      <p:pic>
        <p:nvPicPr>
          <p:cNvPr id="11" name="Picture 10"/>
          <p:cNvPicPr>
            <a:picLocks noChangeAspect="1"/>
          </p:cNvPicPr>
          <p:nvPr/>
        </p:nvPicPr>
        <p:blipFill rotWithShape="1">
          <a:blip r:embed="rId3"/>
          <a:srcRect t="1761"/>
          <a:stretch/>
        </p:blipFill>
        <p:spPr>
          <a:xfrm>
            <a:off x="4302863" y="2528885"/>
            <a:ext cx="4367096" cy="2432893"/>
          </a:xfrm>
          <a:prstGeom prst="rect">
            <a:avLst/>
          </a:prstGeom>
        </p:spPr>
      </p:pic>
      <p:pic>
        <p:nvPicPr>
          <p:cNvPr id="15" name="Picture 14"/>
          <p:cNvPicPr>
            <a:picLocks noChangeAspect="1"/>
          </p:cNvPicPr>
          <p:nvPr/>
        </p:nvPicPr>
        <p:blipFill rotWithShape="1">
          <a:blip r:embed="rId4"/>
          <a:srcRect l="2026" t="29688" r="10196" b="9920"/>
          <a:stretch/>
        </p:blipFill>
        <p:spPr>
          <a:xfrm>
            <a:off x="499206" y="1641620"/>
            <a:ext cx="3320626" cy="3046159"/>
          </a:xfrm>
          <a:prstGeom prst="rect">
            <a:avLst/>
          </a:prstGeom>
        </p:spPr>
      </p:pic>
      <p:sp>
        <p:nvSpPr>
          <p:cNvPr id="18" name="Content Placeholder 2"/>
          <p:cNvSpPr txBox="1">
            <a:spLocks/>
          </p:cNvSpPr>
          <p:nvPr/>
        </p:nvSpPr>
        <p:spPr>
          <a:xfrm>
            <a:off x="314631" y="495860"/>
            <a:ext cx="3828743" cy="325871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dirty="0">
                <a:solidFill>
                  <a:srgbClr val="2D637F"/>
                </a:solidFill>
                <a:latin typeface="Lucida Grande"/>
                <a:cs typeface="Lucida Grande"/>
              </a:rPr>
              <a:t>25 </a:t>
            </a:r>
            <a:r>
              <a:rPr lang="el-GR" sz="2200" dirty="0">
                <a:solidFill>
                  <a:srgbClr val="2D637F"/>
                </a:solidFill>
                <a:latin typeface="Lucida Grande"/>
                <a:cs typeface="Lucida Grande"/>
              </a:rPr>
              <a:t>μ</a:t>
            </a:r>
            <a:r>
              <a:rPr lang="en-US" sz="2200" dirty="0">
                <a:solidFill>
                  <a:srgbClr val="2D637F"/>
                </a:solidFill>
                <a:latin typeface="Lucida Grande"/>
                <a:cs typeface="Lucida Grande"/>
              </a:rPr>
              <a:t>m-thin </a:t>
            </a: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Fe</a:t>
            </a:r>
            <a:r>
              <a:rPr lang="en-US" sz="2200" dirty="0">
                <a:solidFill>
                  <a:srgbClr val="2D637F"/>
                </a:solidFill>
                <a:latin typeface="Lucida Grande"/>
                <a:cs typeface="Lucida Grande"/>
              </a:rPr>
              <a:t>, </a:t>
            </a: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Cu</a:t>
            </a:r>
            <a:r>
              <a:rPr lang="en-US" sz="2200" dirty="0">
                <a:solidFill>
                  <a:srgbClr val="2D637F"/>
                </a:solidFill>
                <a:latin typeface="Lucida Grande"/>
                <a:cs typeface="Lucida Grande"/>
              </a:rPr>
              <a:t>, </a:t>
            </a: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Ti</a:t>
            </a:r>
            <a:r>
              <a:rPr lang="en-US" sz="2200" dirty="0">
                <a:solidFill>
                  <a:srgbClr val="2D637F"/>
                </a:solidFill>
                <a:latin typeface="Lucida Grande"/>
                <a:cs typeface="Lucida Grande"/>
              </a:rPr>
              <a:t> foils in 0.1” Al frames  </a:t>
            </a:r>
          </a:p>
        </p:txBody>
      </p:sp>
      <p:sp>
        <p:nvSpPr>
          <p:cNvPr id="19" name="Content Placeholder 2"/>
          <p:cNvSpPr txBox="1">
            <a:spLocks/>
          </p:cNvSpPr>
          <p:nvPr/>
        </p:nvSpPr>
        <p:spPr>
          <a:xfrm>
            <a:off x="4871182" y="4919590"/>
            <a:ext cx="5753100" cy="1149496"/>
          </a:xfrm>
          <a:prstGeom prst="rect">
            <a:avLst/>
          </a:prstGeom>
        </p:spPr>
        <p:txBody>
          <a:bodyPr vert="horz" lIns="91440" tIns="45720" rIns="91440" bIns="45720" rtlCol="0">
            <a:normAutofit fontScale="92500" lnSpcReduction="10000"/>
          </a:bodyPr>
          <a:lstStyle/>
          <a:p>
            <a:pPr marL="342900" lvl="0" indent="-342900">
              <a:spcBef>
                <a:spcPct val="20000"/>
              </a:spcBef>
              <a:buFont typeface="Arial"/>
              <a:buChar char="•"/>
              <a:defRPr/>
            </a:pPr>
            <a:r>
              <a:rPr lang="en-US" dirty="0">
                <a:solidFill>
                  <a:srgbClr val="2D637F"/>
                </a:solidFill>
                <a:latin typeface="Lucida Grande"/>
                <a:cs typeface="Lucida Grande"/>
              </a:rPr>
              <a:t>Dosimetry: IAEA charged particle </a:t>
            </a:r>
            <a:br>
              <a:rPr lang="en-US" dirty="0">
                <a:solidFill>
                  <a:srgbClr val="2D637F"/>
                </a:solidFill>
                <a:latin typeface="Lucida Grande"/>
                <a:cs typeface="Lucida Grande"/>
              </a:rPr>
            </a:br>
            <a:r>
              <a:rPr lang="en-US" dirty="0">
                <a:solidFill>
                  <a:srgbClr val="2D637F"/>
                </a:solidFill>
                <a:latin typeface="Lucida Grande"/>
                <a:cs typeface="Lucida Grande"/>
              </a:rPr>
              <a:t>beam monitor reactions:</a:t>
            </a:r>
          </a:p>
          <a:p>
            <a:pPr marL="800100" lvl="1" indent="-342900">
              <a:spcBef>
                <a:spcPct val="20000"/>
              </a:spcBef>
              <a:buFont typeface="Arial"/>
              <a:buChar char="•"/>
              <a:defRPr/>
            </a:pPr>
            <a:r>
              <a:rPr lang="en-US" baseline="30000" dirty="0" err="1">
                <a:solidFill>
                  <a:srgbClr val="2D637F"/>
                </a:solidFill>
                <a:latin typeface="Lucida Grande"/>
                <a:cs typeface="Lucida Grande"/>
              </a:rPr>
              <a:t>nat</a:t>
            </a:r>
            <a:r>
              <a:rPr lang="en-US" dirty="0" err="1">
                <a:solidFill>
                  <a:srgbClr val="2D637F"/>
                </a:solidFill>
                <a:latin typeface="Lucida Grande"/>
                <a:cs typeface="Lucida Grande"/>
              </a:rPr>
              <a:t>Ti</a:t>
            </a:r>
            <a:r>
              <a:rPr lang="en-US" dirty="0">
                <a:solidFill>
                  <a:srgbClr val="2D637F"/>
                </a:solidFill>
                <a:latin typeface="Lucida Grande"/>
                <a:cs typeface="Lucida Grande"/>
              </a:rPr>
              <a:t>(</a:t>
            </a:r>
            <a:r>
              <a:rPr lang="en-US" dirty="0" err="1">
                <a:solidFill>
                  <a:srgbClr val="2D637F"/>
                </a:solidFill>
                <a:latin typeface="Lucida Grande"/>
                <a:cs typeface="Lucida Grande"/>
              </a:rPr>
              <a:t>p,x</a:t>
            </a:r>
            <a:r>
              <a:rPr lang="en-US" dirty="0">
                <a:solidFill>
                  <a:srgbClr val="2D637F"/>
                </a:solidFill>
                <a:latin typeface="Lucida Grande"/>
                <a:cs typeface="Lucida Grande"/>
              </a:rPr>
              <a:t>)</a:t>
            </a:r>
            <a:r>
              <a:rPr lang="en-US" baseline="30000" dirty="0">
                <a:solidFill>
                  <a:srgbClr val="2D637F"/>
                </a:solidFill>
                <a:latin typeface="Lucida Grande"/>
                <a:cs typeface="Lucida Grande"/>
              </a:rPr>
              <a:t>48</a:t>
            </a:r>
            <a:r>
              <a:rPr lang="en-US" dirty="0">
                <a:solidFill>
                  <a:srgbClr val="2D637F"/>
                </a:solidFill>
                <a:latin typeface="Lucida Grande"/>
                <a:cs typeface="Lucida Grande"/>
              </a:rPr>
              <a:t>V</a:t>
            </a:r>
          </a:p>
          <a:p>
            <a:pPr marL="800100" lvl="1" indent="-342900">
              <a:spcBef>
                <a:spcPct val="20000"/>
              </a:spcBef>
              <a:buFont typeface="Arial"/>
              <a:buChar char="•"/>
              <a:defRPr/>
            </a:pPr>
            <a:r>
              <a:rPr lang="en-US" baseline="30000" dirty="0" err="1">
                <a:solidFill>
                  <a:srgbClr val="2D637F"/>
                </a:solidFill>
                <a:latin typeface="Lucida Grande"/>
                <a:cs typeface="Lucida Grande"/>
              </a:rPr>
              <a:t>nat</a:t>
            </a:r>
            <a:r>
              <a:rPr lang="en-US" dirty="0" err="1">
                <a:solidFill>
                  <a:srgbClr val="2D637F"/>
                </a:solidFill>
                <a:latin typeface="Lucida Grande"/>
                <a:cs typeface="Lucida Grande"/>
              </a:rPr>
              <a:t>Cu</a:t>
            </a:r>
            <a:r>
              <a:rPr lang="en-US" dirty="0">
                <a:solidFill>
                  <a:srgbClr val="2D637F"/>
                </a:solidFill>
                <a:latin typeface="Lucida Grande"/>
                <a:cs typeface="Lucida Grande"/>
              </a:rPr>
              <a:t>(</a:t>
            </a:r>
            <a:r>
              <a:rPr lang="en-US" dirty="0" err="1">
                <a:solidFill>
                  <a:srgbClr val="2D637F"/>
                </a:solidFill>
                <a:latin typeface="Lucida Grande"/>
                <a:cs typeface="Lucida Grande"/>
              </a:rPr>
              <a:t>p,x</a:t>
            </a:r>
            <a:r>
              <a:rPr lang="en-US" dirty="0">
                <a:solidFill>
                  <a:srgbClr val="2D637F"/>
                </a:solidFill>
                <a:latin typeface="Lucida Grande"/>
                <a:cs typeface="Lucida Grande"/>
              </a:rPr>
              <a:t>)</a:t>
            </a:r>
            <a:r>
              <a:rPr lang="en-US" baseline="30000" dirty="0">
                <a:solidFill>
                  <a:srgbClr val="2D637F"/>
                </a:solidFill>
                <a:latin typeface="Lucida Grande"/>
                <a:cs typeface="Lucida Grande"/>
              </a:rPr>
              <a:t>62,63,65</a:t>
            </a:r>
            <a:r>
              <a:rPr lang="en-US" dirty="0">
                <a:solidFill>
                  <a:srgbClr val="2D637F"/>
                </a:solidFill>
                <a:latin typeface="Lucida Grande"/>
                <a:cs typeface="Lucida Grande"/>
              </a:rPr>
              <a:t>Zn</a:t>
            </a:r>
          </a:p>
        </p:txBody>
      </p:sp>
      <p:grpSp>
        <p:nvGrpSpPr>
          <p:cNvPr id="25" name="Group 24"/>
          <p:cNvGrpSpPr/>
          <p:nvPr/>
        </p:nvGrpSpPr>
        <p:grpSpPr>
          <a:xfrm>
            <a:off x="-333375" y="5337703"/>
            <a:ext cx="5600700" cy="579970"/>
            <a:chOff x="-280504" y="5362680"/>
            <a:chExt cx="5372100" cy="579970"/>
          </a:xfrm>
        </p:grpSpPr>
        <p:sp>
          <p:nvSpPr>
            <p:cNvPr id="22" name="Rectangle 21"/>
            <p:cNvSpPr/>
            <p:nvPr/>
          </p:nvSpPr>
          <p:spPr>
            <a:xfrm>
              <a:off x="152400" y="5362680"/>
              <a:ext cx="4493364" cy="57997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24" name="Rectangle 23"/>
            <p:cNvSpPr/>
            <p:nvPr/>
          </p:nvSpPr>
          <p:spPr>
            <a:xfrm>
              <a:off x="-280504" y="5455147"/>
              <a:ext cx="5372100" cy="369332"/>
            </a:xfrm>
            <a:prstGeom prst="rect">
              <a:avLst/>
            </a:prstGeom>
          </p:spPr>
          <p:txBody>
            <a:bodyPr wrap="square">
              <a:spAutoFit/>
            </a:bodyPr>
            <a:lstStyle/>
            <a:p>
              <a:pPr lvl="1">
                <a:spcBef>
                  <a:spcPct val="20000"/>
                </a:spcBef>
                <a:defRPr/>
              </a:pPr>
              <a:r>
                <a:rPr lang="en-US" dirty="0">
                  <a:latin typeface="Lucida Grande"/>
                  <a:cs typeface="Lucida Grande"/>
                </a:rPr>
                <a:t>nds.iaea.org/medical/monitor_reactions.html </a:t>
              </a:r>
            </a:p>
          </p:txBody>
        </p:sp>
      </p:grpSp>
      <p:cxnSp>
        <p:nvCxnSpPr>
          <p:cNvPr id="26" name="Straight Arrow Connector 25"/>
          <p:cNvCxnSpPr>
            <a:cxnSpLocks/>
          </p:cNvCxnSpPr>
          <p:nvPr/>
        </p:nvCxnSpPr>
        <p:spPr>
          <a:xfrm>
            <a:off x="1524000" y="3744130"/>
            <a:ext cx="1200150" cy="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547538" y="3860939"/>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2.5 cm</a:t>
            </a:r>
          </a:p>
        </p:txBody>
      </p:sp>
    </p:spTree>
    <p:extLst>
      <p:ext uri="{BB962C8B-B14F-4D97-AF65-F5344CB8AC3E}">
        <p14:creationId xmlns:p14="http://schemas.microsoft.com/office/powerpoint/2010/main" val="16581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75D2029-296D-4DF4-A632-06BC9E4C1901}"/>
              </a:ext>
            </a:extLst>
          </p:cNvPr>
          <p:cNvSpPr txBox="1">
            <a:spLocks/>
          </p:cNvSpPr>
          <p:nvPr/>
        </p:nvSpPr>
        <p:spPr>
          <a:xfrm>
            <a:off x="457200" y="16515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Spectroscopy</a:t>
            </a:r>
          </a:p>
        </p:txBody>
      </p:sp>
      <p:sp>
        <p:nvSpPr>
          <p:cNvPr id="19" name="Content Placeholder 2">
            <a:extLst>
              <a:ext uri="{FF2B5EF4-FFF2-40B4-BE49-F238E27FC236}">
                <a16:creationId xmlns:a16="http://schemas.microsoft.com/office/drawing/2014/main" id="{397AE865-CD61-43CF-B0FA-C4F691137AE0}"/>
              </a:ext>
            </a:extLst>
          </p:cNvPr>
          <p:cNvSpPr txBox="1">
            <a:spLocks/>
          </p:cNvSpPr>
          <p:nvPr/>
        </p:nvSpPr>
        <p:spPr>
          <a:xfrm>
            <a:off x="771832" y="1039798"/>
            <a:ext cx="7934018" cy="3258718"/>
          </a:xfrm>
          <a:prstGeom prst="rect">
            <a:avLst/>
          </a:prstGeom>
        </p:spPr>
        <p:txBody>
          <a:bodyPr vert="horz" lIns="91440" tIns="45720" rIns="91440" bIns="45720" rtlCol="0">
            <a:normAutofit/>
          </a:bodyPr>
          <a:lstStyle/>
          <a:p>
            <a:pPr lvl="0">
              <a:spcBef>
                <a:spcPct val="20000"/>
              </a:spcBef>
              <a:defRPr/>
            </a:pP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Fe</a:t>
            </a:r>
            <a:r>
              <a:rPr lang="en-US" sz="2200" dirty="0">
                <a:solidFill>
                  <a:srgbClr val="2D637F"/>
                </a:solidFill>
                <a:latin typeface="Lucida Grande"/>
                <a:cs typeface="Lucida Grande"/>
              </a:rPr>
              <a:t>(</a:t>
            </a:r>
            <a:r>
              <a:rPr lang="en-US" sz="2200" dirty="0" err="1">
                <a:solidFill>
                  <a:srgbClr val="2D637F"/>
                </a:solidFill>
                <a:latin typeface="Lucida Grande"/>
                <a:cs typeface="Lucida Grande"/>
              </a:rPr>
              <a:t>p,x</a:t>
            </a:r>
            <a:r>
              <a:rPr lang="en-US" sz="2200" dirty="0">
                <a:solidFill>
                  <a:srgbClr val="2D637F"/>
                </a:solidFill>
                <a:latin typeface="Lucida Grande"/>
                <a:cs typeface="Lucida Grande"/>
              </a:rPr>
              <a:t>)</a:t>
            </a:r>
            <a:r>
              <a:rPr lang="en-US" sz="2200" baseline="30000" dirty="0">
                <a:solidFill>
                  <a:srgbClr val="2D637F"/>
                </a:solidFill>
                <a:latin typeface="Lucida Grande"/>
                <a:cs typeface="Lucida Grande"/>
              </a:rPr>
              <a:t>51</a:t>
            </a:r>
            <a:r>
              <a:rPr lang="en-US" sz="2200" dirty="0">
                <a:solidFill>
                  <a:srgbClr val="2D637F"/>
                </a:solidFill>
                <a:latin typeface="Lucida Grande"/>
                <a:cs typeface="Lucida Grande"/>
              </a:rPr>
              <a:t>Mn     </a:t>
            </a:r>
            <a:r>
              <a:rPr lang="en-US" sz="2200" dirty="0">
                <a:solidFill>
                  <a:srgbClr val="2D637F"/>
                </a:solidFill>
                <a:latin typeface="Lucida Grande"/>
                <a:cs typeface="Lucida Grande"/>
                <a:sym typeface="Wingdings" panose="05000000000000000000" pitchFamily="2" charset="2"/>
              </a:rPr>
              <a:t>      </a:t>
            </a:r>
            <a:r>
              <a:rPr lang="en-US" sz="2200" baseline="30000" dirty="0">
                <a:solidFill>
                  <a:srgbClr val="2D637F"/>
                </a:solidFill>
                <a:latin typeface="Lucida Grande"/>
                <a:cs typeface="Lucida Grande"/>
                <a:sym typeface="Wingdings" panose="05000000000000000000" pitchFamily="2" charset="2"/>
              </a:rPr>
              <a:t>51</a:t>
            </a:r>
            <a:r>
              <a:rPr lang="en-US" sz="2200" dirty="0">
                <a:solidFill>
                  <a:srgbClr val="2D637F"/>
                </a:solidFill>
                <a:latin typeface="Lucida Grande"/>
                <a:cs typeface="Lucida Grande"/>
                <a:sym typeface="Wingdings" panose="05000000000000000000" pitchFamily="2" charset="2"/>
              </a:rPr>
              <a:t>Cr            </a:t>
            </a:r>
            <a:r>
              <a:rPr lang="en-US" sz="2200" baseline="30000" dirty="0">
                <a:solidFill>
                  <a:srgbClr val="2D637F"/>
                </a:solidFill>
                <a:latin typeface="Lucida Grande"/>
                <a:cs typeface="Lucida Grande"/>
                <a:sym typeface="Wingdings" panose="05000000000000000000" pitchFamily="2" charset="2"/>
              </a:rPr>
              <a:t>51</a:t>
            </a:r>
            <a:r>
              <a:rPr lang="en-US" sz="2200" dirty="0">
                <a:solidFill>
                  <a:srgbClr val="2D637F"/>
                </a:solidFill>
                <a:latin typeface="Lucida Grande"/>
                <a:cs typeface="Lucida Grande"/>
                <a:sym typeface="Wingdings" panose="05000000000000000000" pitchFamily="2" charset="2"/>
              </a:rPr>
              <a:t>V</a:t>
            </a:r>
          </a:p>
          <a:p>
            <a:pPr lvl="0">
              <a:spcBef>
                <a:spcPct val="20000"/>
              </a:spcBef>
              <a:defRPr/>
            </a:pPr>
            <a:endParaRPr lang="en-US" sz="2200" dirty="0">
              <a:solidFill>
                <a:srgbClr val="2D637F"/>
              </a:solidFill>
              <a:latin typeface="Lucida Grande"/>
              <a:cs typeface="Lucida Grande"/>
              <a:sym typeface="Wingdings" panose="05000000000000000000" pitchFamily="2" charset="2"/>
            </a:endParaRPr>
          </a:p>
          <a:p>
            <a:pPr marL="342900" lvl="0" indent="-342900">
              <a:spcBef>
                <a:spcPct val="20000"/>
              </a:spcBef>
              <a:buFont typeface="Arial" panose="020B0604020202020204" pitchFamily="34" charset="0"/>
              <a:buChar char="•"/>
              <a:defRPr/>
            </a:pPr>
            <a:r>
              <a:rPr lang="en-US" sz="2000" baseline="30000" dirty="0">
                <a:solidFill>
                  <a:srgbClr val="2D637F"/>
                </a:solidFill>
                <a:latin typeface="Lucida Grande"/>
                <a:cs typeface="Lucida Grande"/>
                <a:sym typeface="Wingdings" panose="05000000000000000000" pitchFamily="2" charset="2"/>
              </a:rPr>
              <a:t>51</a:t>
            </a:r>
            <a:r>
              <a:rPr lang="en-US" sz="2000" dirty="0">
                <a:solidFill>
                  <a:srgbClr val="2D637F"/>
                </a:solidFill>
                <a:latin typeface="Lucida Grande"/>
                <a:cs typeface="Lucida Grande"/>
                <a:sym typeface="Wingdings" panose="05000000000000000000" pitchFamily="2" charset="2"/>
              </a:rPr>
              <a:t>Mn decay has no strong gammas, just annihilation 511’s</a:t>
            </a:r>
          </a:p>
          <a:p>
            <a:pPr marL="342900" lvl="0" indent="-342900">
              <a:spcBef>
                <a:spcPct val="20000"/>
              </a:spcBef>
              <a:buFont typeface="Arial" panose="020B0604020202020204" pitchFamily="34" charset="0"/>
              <a:buChar char="•"/>
              <a:defRPr/>
            </a:pPr>
            <a:r>
              <a:rPr lang="en-US" sz="2000" dirty="0">
                <a:solidFill>
                  <a:srgbClr val="2D637F"/>
                </a:solidFill>
                <a:latin typeface="Lucida Grande"/>
                <a:cs typeface="Lucida Grande"/>
                <a:sym typeface="Wingdings" panose="05000000000000000000" pitchFamily="2" charset="2"/>
              </a:rPr>
              <a:t>Production is quantified using the </a:t>
            </a:r>
            <a:r>
              <a:rPr lang="en-US" sz="2000" baseline="30000" dirty="0">
                <a:solidFill>
                  <a:srgbClr val="2D637F"/>
                </a:solidFill>
                <a:latin typeface="Lucida Grande"/>
                <a:cs typeface="Lucida Grande"/>
                <a:sym typeface="Wingdings" panose="05000000000000000000" pitchFamily="2" charset="2"/>
              </a:rPr>
              <a:t>51</a:t>
            </a:r>
            <a:r>
              <a:rPr lang="en-US" sz="2000" dirty="0">
                <a:solidFill>
                  <a:srgbClr val="2D637F"/>
                </a:solidFill>
                <a:latin typeface="Lucida Grande"/>
                <a:cs typeface="Lucida Grande"/>
                <a:sym typeface="Wingdings" panose="05000000000000000000" pitchFamily="2" charset="2"/>
              </a:rPr>
              <a:t>Cr decay 320.1 keV line</a:t>
            </a:r>
            <a:endParaRPr lang="en-US" dirty="0">
              <a:solidFill>
                <a:srgbClr val="2D637F"/>
              </a:solidFill>
              <a:latin typeface="Lucida Grande"/>
              <a:cs typeface="Lucida Grande"/>
            </a:endParaRPr>
          </a:p>
        </p:txBody>
      </p:sp>
      <p:sp>
        <p:nvSpPr>
          <p:cNvPr id="20" name="Content Placeholder 2">
            <a:extLst>
              <a:ext uri="{FF2B5EF4-FFF2-40B4-BE49-F238E27FC236}">
                <a16:creationId xmlns:a16="http://schemas.microsoft.com/office/drawing/2014/main" id="{9E518B27-5C9F-4F6F-99EF-D0B923526F26}"/>
              </a:ext>
            </a:extLst>
          </p:cNvPr>
          <p:cNvSpPr txBox="1">
            <a:spLocks/>
          </p:cNvSpPr>
          <p:nvPr/>
        </p:nvSpPr>
        <p:spPr>
          <a:xfrm>
            <a:off x="4017830" y="667648"/>
            <a:ext cx="3400118" cy="1293513"/>
          </a:xfrm>
          <a:prstGeom prst="rect">
            <a:avLst/>
          </a:prstGeom>
        </p:spPr>
        <p:txBody>
          <a:bodyPr vert="horz" lIns="91440" tIns="45720" rIns="91440" bIns="45720" rtlCol="0">
            <a:normAutofit/>
          </a:bodyPr>
          <a:lstStyle/>
          <a:p>
            <a:pPr lvl="0">
              <a:spcBef>
                <a:spcPct val="20000"/>
              </a:spcBef>
              <a:defRPr/>
            </a:pPr>
            <a:r>
              <a:rPr lang="el-GR" sz="2200" dirty="0">
                <a:solidFill>
                  <a:srgbClr val="2D637F"/>
                </a:solidFill>
                <a:latin typeface="Lucida Grande"/>
                <a:cs typeface="Lucida Grande"/>
              </a:rPr>
              <a:t>ε</a:t>
            </a:r>
            <a:r>
              <a:rPr lang="en-US" sz="2200" dirty="0">
                <a:solidFill>
                  <a:srgbClr val="2D637F"/>
                </a:solidFill>
                <a:latin typeface="Lucida Grande"/>
                <a:cs typeface="Lucida Grande"/>
              </a:rPr>
              <a:t>, t</a:t>
            </a:r>
            <a:r>
              <a:rPr lang="en-US" sz="2200" baseline="-25000" dirty="0">
                <a:solidFill>
                  <a:srgbClr val="2D637F"/>
                </a:solidFill>
                <a:latin typeface="Lucida Grande"/>
                <a:cs typeface="Lucida Grande"/>
              </a:rPr>
              <a:t>1/2</a:t>
            </a:r>
            <a:r>
              <a:rPr lang="en-US" sz="2200" dirty="0">
                <a:solidFill>
                  <a:srgbClr val="2D637F"/>
                </a:solidFill>
                <a:latin typeface="Lucida Grande"/>
                <a:cs typeface="Lucida Grande"/>
              </a:rPr>
              <a:t>= 27.7 d</a:t>
            </a:r>
          </a:p>
        </p:txBody>
      </p:sp>
      <p:sp>
        <p:nvSpPr>
          <p:cNvPr id="21" name="Content Placeholder 2">
            <a:extLst>
              <a:ext uri="{FF2B5EF4-FFF2-40B4-BE49-F238E27FC236}">
                <a16:creationId xmlns:a16="http://schemas.microsoft.com/office/drawing/2014/main" id="{E324A3F5-8242-4DA6-B94D-E31B78D23549}"/>
              </a:ext>
            </a:extLst>
          </p:cNvPr>
          <p:cNvSpPr txBox="1">
            <a:spLocks/>
          </p:cNvSpPr>
          <p:nvPr/>
        </p:nvSpPr>
        <p:spPr>
          <a:xfrm>
            <a:off x="1989058" y="1350888"/>
            <a:ext cx="2749783" cy="1104900"/>
          </a:xfrm>
          <a:prstGeom prst="rect">
            <a:avLst/>
          </a:prstGeom>
        </p:spPr>
        <p:txBody>
          <a:bodyPr vert="horz" lIns="91440" tIns="45720" rIns="91440" bIns="45720" rtlCol="0">
            <a:normAutofit/>
          </a:bodyPr>
          <a:lstStyle/>
          <a:p>
            <a:pPr lvl="0">
              <a:spcBef>
                <a:spcPct val="20000"/>
              </a:spcBef>
              <a:defRPr/>
            </a:pPr>
            <a:r>
              <a:rPr lang="el-GR" sz="2200" dirty="0">
                <a:solidFill>
                  <a:srgbClr val="2D637F"/>
                </a:solidFill>
                <a:latin typeface="Lucida Grande"/>
                <a:cs typeface="Lucida Grande"/>
              </a:rPr>
              <a:t>ε</a:t>
            </a:r>
            <a:r>
              <a:rPr lang="en-US" sz="2200" dirty="0">
                <a:solidFill>
                  <a:srgbClr val="2D637F"/>
                </a:solidFill>
                <a:latin typeface="Lucida Grande"/>
                <a:cs typeface="Lucida Grande"/>
              </a:rPr>
              <a:t>, t</a:t>
            </a:r>
            <a:r>
              <a:rPr lang="en-US" sz="2200" baseline="-25000" dirty="0">
                <a:solidFill>
                  <a:srgbClr val="2D637F"/>
                </a:solidFill>
                <a:latin typeface="Lucida Grande"/>
                <a:cs typeface="Lucida Grande"/>
              </a:rPr>
              <a:t>1/2</a:t>
            </a:r>
            <a:r>
              <a:rPr lang="en-US" sz="2200" dirty="0">
                <a:solidFill>
                  <a:srgbClr val="2D637F"/>
                </a:solidFill>
                <a:latin typeface="Lucida Grande"/>
                <a:cs typeface="Lucida Grande"/>
              </a:rPr>
              <a:t>= 46.2 m</a:t>
            </a:r>
          </a:p>
        </p:txBody>
      </p:sp>
      <p:pic>
        <p:nvPicPr>
          <p:cNvPr id="2" name="Picture 1">
            <a:extLst>
              <a:ext uri="{FF2B5EF4-FFF2-40B4-BE49-F238E27FC236}">
                <a16:creationId xmlns:a16="http://schemas.microsoft.com/office/drawing/2014/main" id="{C0AEA545-BD97-4255-BE02-D7C54C8CF98C}"/>
              </a:ext>
            </a:extLst>
          </p:cNvPr>
          <p:cNvPicPr>
            <a:picLocks noChangeAspect="1"/>
          </p:cNvPicPr>
          <p:nvPr/>
        </p:nvPicPr>
        <p:blipFill>
          <a:blip r:embed="rId3"/>
          <a:stretch>
            <a:fillRect/>
          </a:stretch>
        </p:blipFill>
        <p:spPr>
          <a:xfrm>
            <a:off x="52589" y="2525424"/>
            <a:ext cx="4459776" cy="4333204"/>
          </a:xfrm>
          <a:prstGeom prst="rect">
            <a:avLst/>
          </a:prstGeom>
        </p:spPr>
      </p:pic>
      <p:pic>
        <p:nvPicPr>
          <p:cNvPr id="4" name="Picture 3">
            <a:extLst>
              <a:ext uri="{FF2B5EF4-FFF2-40B4-BE49-F238E27FC236}">
                <a16:creationId xmlns:a16="http://schemas.microsoft.com/office/drawing/2014/main" id="{0DBF9999-C750-45BB-AB9A-0E6AE2D5B95A}"/>
              </a:ext>
            </a:extLst>
          </p:cNvPr>
          <p:cNvPicPr>
            <a:picLocks noChangeAspect="1"/>
          </p:cNvPicPr>
          <p:nvPr/>
        </p:nvPicPr>
        <p:blipFill>
          <a:blip r:embed="rId4"/>
          <a:stretch>
            <a:fillRect/>
          </a:stretch>
        </p:blipFill>
        <p:spPr>
          <a:xfrm>
            <a:off x="4826997" y="2639913"/>
            <a:ext cx="4075560" cy="4061506"/>
          </a:xfrm>
          <a:prstGeom prst="rect">
            <a:avLst/>
          </a:prstGeom>
        </p:spPr>
      </p:pic>
    </p:spTree>
    <p:extLst>
      <p:ext uri="{BB962C8B-B14F-4D97-AF65-F5344CB8AC3E}">
        <p14:creationId xmlns:p14="http://schemas.microsoft.com/office/powerpoint/2010/main" val="233578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75D2029-296D-4DF4-A632-06BC9E4C1901}"/>
              </a:ext>
            </a:extLst>
          </p:cNvPr>
          <p:cNvSpPr txBox="1">
            <a:spLocks/>
          </p:cNvSpPr>
          <p:nvPr/>
        </p:nvSpPr>
        <p:spPr>
          <a:xfrm>
            <a:off x="457200" y="16515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Spectroscopy</a:t>
            </a:r>
          </a:p>
        </p:txBody>
      </p:sp>
      <p:pic>
        <p:nvPicPr>
          <p:cNvPr id="9" name="Picture 8">
            <a:extLst>
              <a:ext uri="{FF2B5EF4-FFF2-40B4-BE49-F238E27FC236}">
                <a16:creationId xmlns:a16="http://schemas.microsoft.com/office/drawing/2014/main" id="{E9F59D63-531E-40F2-973F-0A7BC005F3EB}"/>
              </a:ext>
            </a:extLst>
          </p:cNvPr>
          <p:cNvPicPr>
            <a:picLocks noChangeAspect="1"/>
          </p:cNvPicPr>
          <p:nvPr/>
        </p:nvPicPr>
        <p:blipFill rotWithShape="1">
          <a:blip r:embed="rId3"/>
          <a:srcRect l="7642"/>
          <a:stretch/>
        </p:blipFill>
        <p:spPr>
          <a:xfrm>
            <a:off x="119269" y="1508851"/>
            <a:ext cx="6092688" cy="4397891"/>
          </a:xfrm>
          <a:prstGeom prst="rect">
            <a:avLst/>
          </a:prstGeom>
        </p:spPr>
      </p:pic>
      <p:pic>
        <p:nvPicPr>
          <p:cNvPr id="6" name="Picture 5">
            <a:extLst>
              <a:ext uri="{FF2B5EF4-FFF2-40B4-BE49-F238E27FC236}">
                <a16:creationId xmlns:a16="http://schemas.microsoft.com/office/drawing/2014/main" id="{8C9ACD81-09CD-44BB-A604-4807E587E846}"/>
              </a:ext>
            </a:extLst>
          </p:cNvPr>
          <p:cNvPicPr>
            <a:picLocks noChangeAspect="1"/>
          </p:cNvPicPr>
          <p:nvPr/>
        </p:nvPicPr>
        <p:blipFill rotWithShape="1">
          <a:blip r:embed="rId4"/>
          <a:srcRect l="15363" t="5625" r="16186" b="5692"/>
          <a:stretch/>
        </p:blipFill>
        <p:spPr>
          <a:xfrm>
            <a:off x="4850295" y="165152"/>
            <a:ext cx="4134679" cy="3571236"/>
          </a:xfrm>
          <a:prstGeom prst="rect">
            <a:avLst/>
          </a:prstGeom>
        </p:spPr>
      </p:pic>
      <p:sp>
        <p:nvSpPr>
          <p:cNvPr id="12" name="Content Placeholder 2">
            <a:extLst>
              <a:ext uri="{FF2B5EF4-FFF2-40B4-BE49-F238E27FC236}">
                <a16:creationId xmlns:a16="http://schemas.microsoft.com/office/drawing/2014/main" id="{047F78C4-9125-4E47-B412-FE497F10C377}"/>
              </a:ext>
            </a:extLst>
          </p:cNvPr>
          <p:cNvSpPr txBox="1">
            <a:spLocks/>
          </p:cNvSpPr>
          <p:nvPr/>
        </p:nvSpPr>
        <p:spPr>
          <a:xfrm>
            <a:off x="6182139" y="4086709"/>
            <a:ext cx="2872409" cy="1608413"/>
          </a:xfrm>
          <a:prstGeom prst="rect">
            <a:avLst/>
          </a:prstGeom>
        </p:spPr>
        <p:txBody>
          <a:bodyPr vert="horz" lIns="91440" tIns="45720" rIns="91440" bIns="45720" rtlCol="0">
            <a:normAutofit fontScale="85000" lnSpcReduction="20000"/>
          </a:bodyPr>
          <a:lstStyle/>
          <a:p>
            <a:pPr marL="342900" lvl="0" indent="-342900">
              <a:spcBef>
                <a:spcPct val="20000"/>
              </a:spcBef>
              <a:buFont typeface="Arial" panose="020B0604020202020204" pitchFamily="34" charset="0"/>
              <a:buChar char="•"/>
              <a:defRPr/>
            </a:pPr>
            <a:r>
              <a:rPr lang="en-US" sz="2200" baseline="30000" dirty="0">
                <a:solidFill>
                  <a:srgbClr val="2D637F"/>
                </a:solidFill>
                <a:latin typeface="Lucida Grande"/>
                <a:cs typeface="Lucida Grande"/>
              </a:rPr>
              <a:t>51</a:t>
            </a:r>
            <a:r>
              <a:rPr lang="en-US" sz="2200" dirty="0">
                <a:solidFill>
                  <a:srgbClr val="2D637F"/>
                </a:solidFill>
                <a:latin typeface="Lucida Grande"/>
                <a:cs typeface="Lucida Grande"/>
              </a:rPr>
              <a:t>Mn </a:t>
            </a:r>
            <a:r>
              <a:rPr lang="el-GR" sz="2200" dirty="0">
                <a:solidFill>
                  <a:srgbClr val="2D637F"/>
                </a:solidFill>
                <a:latin typeface="Lucida Grande"/>
                <a:cs typeface="Lucida Grande"/>
              </a:rPr>
              <a:t>β</a:t>
            </a:r>
            <a:r>
              <a:rPr lang="en-US" sz="2200" dirty="0">
                <a:solidFill>
                  <a:srgbClr val="2D637F"/>
                </a:solidFill>
                <a:latin typeface="Lucida Grande"/>
                <a:cs typeface="Lucida Grande"/>
              </a:rPr>
              <a:t>’s have max energy of 963.67 keV</a:t>
            </a:r>
          </a:p>
          <a:p>
            <a:pPr marL="342900" lvl="0" indent="-342900">
              <a:spcBef>
                <a:spcPct val="20000"/>
              </a:spcBef>
              <a:buFont typeface="Arial" panose="020B0604020202020204" pitchFamily="34" charset="0"/>
              <a:buChar char="•"/>
              <a:defRPr/>
            </a:pPr>
            <a:r>
              <a:rPr lang="en-US" sz="2200" dirty="0">
                <a:solidFill>
                  <a:srgbClr val="2D637F"/>
                </a:solidFill>
                <a:latin typeface="Lucida Grande"/>
                <a:cs typeface="Lucida Grande"/>
              </a:rPr>
              <a:t>NIST ESTAR tables list aluminum CSDA range of 0.4873 g/cm</a:t>
            </a:r>
            <a:r>
              <a:rPr lang="en-US" sz="2200" baseline="30000" dirty="0">
                <a:solidFill>
                  <a:srgbClr val="2D637F"/>
                </a:solidFill>
                <a:latin typeface="Lucida Grande"/>
                <a:cs typeface="Lucida Grande"/>
              </a:rPr>
              <a:t>2</a:t>
            </a:r>
            <a:r>
              <a:rPr lang="en-US" sz="2200" dirty="0">
                <a:solidFill>
                  <a:srgbClr val="2D637F"/>
                </a:solidFill>
                <a:latin typeface="Lucida Grande"/>
                <a:cs typeface="Lucida Grande"/>
              </a:rPr>
              <a:t> = 0.18 cm</a:t>
            </a:r>
          </a:p>
        </p:txBody>
      </p:sp>
    </p:spTree>
    <p:extLst>
      <p:ext uri="{BB962C8B-B14F-4D97-AF65-F5344CB8AC3E}">
        <p14:creationId xmlns:p14="http://schemas.microsoft.com/office/powerpoint/2010/main" val="315618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4401" t="19167" r="6805" b="15000"/>
          <a:stretch/>
        </p:blipFill>
        <p:spPr>
          <a:xfrm>
            <a:off x="3613009" y="81647"/>
            <a:ext cx="5423895" cy="3017520"/>
          </a:xfrm>
          <a:prstGeom prst="rect">
            <a:avLst/>
          </a:prstGeom>
        </p:spPr>
      </p:pic>
      <p:pic>
        <p:nvPicPr>
          <p:cNvPr id="10" name="Picture 9"/>
          <p:cNvPicPr>
            <a:picLocks noChangeAspect="1"/>
          </p:cNvPicPr>
          <p:nvPr/>
        </p:nvPicPr>
        <p:blipFill rotWithShape="1">
          <a:blip r:embed="rId3"/>
          <a:srcRect l="3619" t="20000" r="6337" b="15000"/>
          <a:stretch/>
        </p:blipFill>
        <p:spPr>
          <a:xfrm>
            <a:off x="3573195" y="3268444"/>
            <a:ext cx="5570805" cy="3017520"/>
          </a:xfrm>
          <a:prstGeom prst="rect">
            <a:avLst/>
          </a:prstGeom>
        </p:spPr>
      </p:pic>
      <p:pic>
        <p:nvPicPr>
          <p:cNvPr id="11" name="Picture 10"/>
          <p:cNvPicPr>
            <a:picLocks noChangeAspect="1"/>
          </p:cNvPicPr>
          <p:nvPr/>
        </p:nvPicPr>
        <p:blipFill rotWithShape="1">
          <a:blip r:embed="rId4"/>
          <a:srcRect l="3822" t="18542" r="6916" b="14792"/>
          <a:stretch/>
        </p:blipFill>
        <p:spPr>
          <a:xfrm>
            <a:off x="0" y="1695450"/>
            <a:ext cx="5384388" cy="3017520"/>
          </a:xfrm>
          <a:prstGeom prst="rect">
            <a:avLst/>
          </a:prstGeom>
        </p:spPr>
      </p:pic>
      <p:sp>
        <p:nvSpPr>
          <p:cNvPr id="12" name="Rectangle 11"/>
          <p:cNvSpPr/>
          <p:nvPr/>
        </p:nvSpPr>
        <p:spPr>
          <a:xfrm>
            <a:off x="3030557" y="430301"/>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3" name="Rectangle 12"/>
          <p:cNvSpPr/>
          <p:nvPr/>
        </p:nvSpPr>
        <p:spPr>
          <a:xfrm>
            <a:off x="2961214" y="430301"/>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Fe(</a:t>
            </a:r>
            <a:r>
              <a:rPr lang="en-US" sz="1600" dirty="0" err="1">
                <a:latin typeface="Lucida Grande"/>
                <a:cs typeface="Lucida Grande"/>
              </a:rPr>
              <a:t>p,x</a:t>
            </a:r>
            <a:r>
              <a:rPr lang="en-US" sz="1600" dirty="0">
                <a:latin typeface="Lucida Grande"/>
                <a:cs typeface="Lucida Grande"/>
              </a:rPr>
              <a:t>)</a:t>
            </a:r>
          </a:p>
        </p:txBody>
      </p:sp>
      <p:sp>
        <p:nvSpPr>
          <p:cNvPr id="14" name="Rectangle 13"/>
          <p:cNvSpPr/>
          <p:nvPr/>
        </p:nvSpPr>
        <p:spPr>
          <a:xfrm>
            <a:off x="7620000" y="5907483"/>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5" name="Rectangle 14"/>
          <p:cNvSpPr/>
          <p:nvPr/>
        </p:nvSpPr>
        <p:spPr>
          <a:xfrm>
            <a:off x="7550657" y="5906490"/>
            <a:ext cx="1223962" cy="338554"/>
          </a:xfrm>
          <a:prstGeom prst="rect">
            <a:avLst/>
          </a:prstGeom>
        </p:spPr>
        <p:txBody>
          <a:bodyPr wrap="square">
            <a:spAutoFit/>
          </a:bodyPr>
          <a:lstStyle/>
          <a:p>
            <a:pPr algn="ctr">
              <a:spcBef>
                <a:spcPct val="20000"/>
              </a:spcBef>
              <a:defRPr/>
            </a:pPr>
            <a:r>
              <a:rPr lang="en-US" sz="1600" dirty="0" err="1">
                <a:latin typeface="Lucida Grande"/>
                <a:cs typeface="Lucida Grande"/>
              </a:rPr>
              <a:t>Ti</a:t>
            </a:r>
            <a:r>
              <a:rPr lang="en-US" sz="1600" dirty="0">
                <a:latin typeface="Lucida Grande"/>
                <a:cs typeface="Lucida Grande"/>
              </a:rPr>
              <a:t>(</a:t>
            </a:r>
            <a:r>
              <a:rPr lang="en-US" sz="1600" dirty="0" err="1">
                <a:latin typeface="Lucida Grande"/>
                <a:cs typeface="Lucida Grande"/>
              </a:rPr>
              <a:t>p,x</a:t>
            </a:r>
            <a:r>
              <a:rPr lang="en-US" sz="1600" dirty="0">
                <a:latin typeface="Lucida Grande"/>
                <a:cs typeface="Lucida Grande"/>
              </a:rPr>
              <a:t>)</a:t>
            </a:r>
          </a:p>
        </p:txBody>
      </p:sp>
      <p:sp>
        <p:nvSpPr>
          <p:cNvPr id="16" name="Rectangle 15"/>
          <p:cNvSpPr/>
          <p:nvPr/>
        </p:nvSpPr>
        <p:spPr>
          <a:xfrm>
            <a:off x="762000" y="4405729"/>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7" name="Rectangle 16"/>
          <p:cNvSpPr/>
          <p:nvPr/>
        </p:nvSpPr>
        <p:spPr>
          <a:xfrm>
            <a:off x="692657" y="4405729"/>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Cu(</a:t>
            </a:r>
            <a:r>
              <a:rPr lang="en-US" sz="1600" dirty="0" err="1">
                <a:latin typeface="Lucida Grande"/>
                <a:cs typeface="Lucida Grande"/>
              </a:rPr>
              <a:t>p,x</a:t>
            </a:r>
            <a:r>
              <a:rPr lang="en-US" sz="1600" dirty="0">
                <a:latin typeface="Lucida Grande"/>
                <a:cs typeface="Lucida Grande"/>
              </a:rPr>
              <a:t>)</a:t>
            </a:r>
          </a:p>
        </p:txBody>
      </p:sp>
    </p:spTree>
    <p:extLst>
      <p:ext uri="{BB962C8B-B14F-4D97-AF65-F5344CB8AC3E}">
        <p14:creationId xmlns:p14="http://schemas.microsoft.com/office/powerpoint/2010/main" val="41494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6154AF-1A76-4CCC-AFF3-665F55314C48}"/>
              </a:ext>
            </a:extLst>
          </p:cNvPr>
          <p:cNvSpPr txBox="1">
            <a:spLocks/>
          </p:cNvSpPr>
          <p:nvPr/>
        </p:nvSpPr>
        <p:spPr>
          <a:xfrm>
            <a:off x="457200" y="16515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Data Analysis Issues</a:t>
            </a:r>
          </a:p>
        </p:txBody>
      </p:sp>
      <p:pic>
        <p:nvPicPr>
          <p:cNvPr id="8" name="Picture 7">
            <a:extLst>
              <a:ext uri="{FF2B5EF4-FFF2-40B4-BE49-F238E27FC236}">
                <a16:creationId xmlns:a16="http://schemas.microsoft.com/office/drawing/2014/main" id="{8BCBAB14-406C-4814-9759-F62C98BC2F32}"/>
              </a:ext>
            </a:extLst>
          </p:cNvPr>
          <p:cNvPicPr>
            <a:picLocks noChangeAspect="1"/>
          </p:cNvPicPr>
          <p:nvPr/>
        </p:nvPicPr>
        <p:blipFill>
          <a:blip r:embed="rId2"/>
          <a:stretch>
            <a:fillRect/>
          </a:stretch>
        </p:blipFill>
        <p:spPr>
          <a:xfrm>
            <a:off x="1330525" y="996696"/>
            <a:ext cx="6482951" cy="4864608"/>
          </a:xfrm>
          <a:prstGeom prst="rect">
            <a:avLst/>
          </a:prstGeom>
        </p:spPr>
      </p:pic>
      <p:sp>
        <p:nvSpPr>
          <p:cNvPr id="13" name="Rectangle 12">
            <a:extLst>
              <a:ext uri="{FF2B5EF4-FFF2-40B4-BE49-F238E27FC236}">
                <a16:creationId xmlns:a16="http://schemas.microsoft.com/office/drawing/2014/main" id="{0F47AEBF-5A24-4A59-A57A-6365CDBF0ADD}"/>
              </a:ext>
            </a:extLst>
          </p:cNvPr>
          <p:cNvSpPr/>
          <p:nvPr/>
        </p:nvSpPr>
        <p:spPr>
          <a:xfrm>
            <a:off x="4723986" y="4205081"/>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Why is no activity seen in </a:t>
            </a:r>
            <a:br>
              <a:rPr lang="en-US" sz="2400" b="1" dirty="0">
                <a:solidFill>
                  <a:sysClr val="windowText" lastClr="000000"/>
                </a:solidFill>
              </a:rPr>
            </a:br>
            <a:r>
              <a:rPr lang="en-US" sz="2400" b="1" dirty="0">
                <a:solidFill>
                  <a:sysClr val="windowText" lastClr="000000"/>
                </a:solidFill>
              </a:rPr>
              <a:t>Ti20 / Cu20?</a:t>
            </a:r>
          </a:p>
        </p:txBody>
      </p:sp>
      <p:sp>
        <p:nvSpPr>
          <p:cNvPr id="11" name="Trapezoid 10">
            <a:extLst>
              <a:ext uri="{FF2B5EF4-FFF2-40B4-BE49-F238E27FC236}">
                <a16:creationId xmlns:a16="http://schemas.microsoft.com/office/drawing/2014/main" id="{84B26D5D-93A3-4096-9D24-A700A71C6C85}"/>
              </a:ext>
            </a:extLst>
          </p:cNvPr>
          <p:cNvSpPr/>
          <p:nvPr/>
        </p:nvSpPr>
        <p:spPr>
          <a:xfrm>
            <a:off x="4276725" y="1933575"/>
            <a:ext cx="381000" cy="1032027"/>
          </a:xfrm>
          <a:prstGeom prst="trapezoid">
            <a:avLst>
              <a:gd name="adj" fmla="val 39597"/>
            </a:avLst>
          </a:prstGeom>
          <a:solidFill>
            <a:srgbClr val="FFFF00"/>
          </a:solidFill>
          <a:ln w="1905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51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
        <p:nvSpPr>
          <p:cNvPr id="11" name="Rectangle 10">
            <a:extLst>
              <a:ext uri="{FF2B5EF4-FFF2-40B4-BE49-F238E27FC236}">
                <a16:creationId xmlns:a16="http://schemas.microsoft.com/office/drawing/2014/main" id="{2651B856-7294-4E2B-BAB3-602BD956803F}"/>
              </a:ext>
            </a:extLst>
          </p:cNvPr>
          <p:cNvSpPr/>
          <p:nvPr/>
        </p:nvSpPr>
        <p:spPr>
          <a:xfrm>
            <a:off x="4214191" y="6032768"/>
            <a:ext cx="5083371" cy="861774"/>
          </a:xfrm>
          <a:prstGeom prst="rect">
            <a:avLst/>
          </a:prstGeom>
        </p:spPr>
        <p:txBody>
          <a:bodyPr wrap="square">
            <a:spAutoFit/>
          </a:bodyPr>
          <a:lstStyle/>
          <a:p>
            <a:r>
              <a:rPr lang="en-US" sz="1000" dirty="0">
                <a:solidFill>
                  <a:schemeClr val="bg1"/>
                </a:solidFill>
              </a:rPr>
              <a:t>[1]	C. Whipple and S. Larson, </a:t>
            </a:r>
            <a:r>
              <a:rPr lang="en-US" sz="1000" i="1" dirty="0">
                <a:solidFill>
                  <a:schemeClr val="bg1"/>
                </a:solidFill>
              </a:rPr>
              <a:t>Medical Isotope Production Without Highly Enriched Uranium</a:t>
            </a:r>
            <a:r>
              <a:rPr lang="en-US" sz="1000" dirty="0">
                <a:solidFill>
                  <a:schemeClr val="bg1"/>
                </a:solidFill>
              </a:rPr>
              <a:t>, 2009.</a:t>
            </a:r>
          </a:p>
          <a:p>
            <a:r>
              <a:rPr lang="en-US" sz="1000" dirty="0">
                <a:solidFill>
                  <a:schemeClr val="bg1"/>
                </a:solidFill>
              </a:rPr>
              <a:t>[2]	United States Government Accountability Office and U.S. General Accounting Office, </a:t>
            </a:r>
            <a:r>
              <a:rPr lang="en-US" sz="1000" i="1" dirty="0">
                <a:solidFill>
                  <a:schemeClr val="bg1"/>
                </a:solidFill>
              </a:rPr>
              <a:t>Report GAO-08-452</a:t>
            </a:r>
            <a:r>
              <a:rPr lang="en-US" sz="1000" dirty="0">
                <a:solidFill>
                  <a:schemeClr val="bg1"/>
                </a:solidFill>
              </a:rPr>
              <a:t>,2008.</a:t>
            </a:r>
          </a:p>
          <a:p>
            <a:r>
              <a:rPr lang="en-US" sz="1000" dirty="0">
                <a:solidFill>
                  <a:schemeClr val="bg1"/>
                </a:solidFill>
              </a:rPr>
              <a:t>[3]	A. N. Khalid, </a:t>
            </a:r>
            <a:r>
              <a:rPr lang="en-US" sz="1000" i="1" dirty="0">
                <a:solidFill>
                  <a:schemeClr val="bg1"/>
                </a:solidFill>
              </a:rPr>
              <a:t>et al</a:t>
            </a:r>
            <a:r>
              <a:rPr lang="en-US" sz="1000">
                <a:solidFill>
                  <a:schemeClr val="bg1"/>
                </a:solidFill>
              </a:rPr>
              <a:t>, </a:t>
            </a:r>
            <a:r>
              <a:rPr lang="en-US" sz="1000" i="1">
                <a:solidFill>
                  <a:schemeClr val="bg1"/>
                </a:solidFill>
              </a:rPr>
              <a:t>Arch</a:t>
            </a:r>
            <a:r>
              <a:rPr lang="en-US" sz="1000" i="1" dirty="0">
                <a:solidFill>
                  <a:schemeClr val="bg1"/>
                </a:solidFill>
              </a:rPr>
              <a:t>. </a:t>
            </a:r>
            <a:r>
              <a:rPr lang="en-US" sz="1000" i="1" dirty="0" err="1">
                <a:solidFill>
                  <a:schemeClr val="bg1"/>
                </a:solidFill>
              </a:rPr>
              <a:t>Otolaryngol</a:t>
            </a:r>
            <a:r>
              <a:rPr lang="en-US" sz="1000" i="1" dirty="0">
                <a:solidFill>
                  <a:schemeClr val="bg1"/>
                </a:solidFill>
              </a:rPr>
              <a:t>. Neck Surg.</a:t>
            </a:r>
            <a:r>
              <a:rPr lang="en-US" sz="1000" dirty="0">
                <a:solidFill>
                  <a:schemeClr val="bg1"/>
                </a:solidFill>
              </a:rPr>
              <a:t>, vol. 132, no. 3, pp. 244–250, 2006.</a:t>
            </a:r>
          </a:p>
        </p:txBody>
      </p:sp>
      <p:sp>
        <p:nvSpPr>
          <p:cNvPr id="13" name="Content Placeholder 2">
            <a:extLst>
              <a:ext uri="{FF2B5EF4-FFF2-40B4-BE49-F238E27FC236}">
                <a16:creationId xmlns:a16="http://schemas.microsoft.com/office/drawing/2014/main" id="{F05A5FB1-7175-422B-9C3D-A2C2C1B84214}"/>
              </a:ext>
            </a:extLst>
          </p:cNvPr>
          <p:cNvSpPr txBox="1">
            <a:spLocks/>
          </p:cNvSpPr>
          <p:nvPr/>
        </p:nvSpPr>
        <p:spPr>
          <a:xfrm>
            <a:off x="482600" y="1649711"/>
            <a:ext cx="8446168" cy="4114985"/>
          </a:xfrm>
          <a:prstGeom prst="rect">
            <a:avLst/>
          </a:prstGeom>
        </p:spPr>
        <p:txBody>
          <a:bodyPr vert="horz" lIns="91440" tIns="45720" rIns="91440" bIns="45720" rtlCol="0">
            <a:normAutofit fontScale="92500" lnSpcReduction="20000"/>
          </a:bodyPr>
          <a:lstStyle/>
          <a:p>
            <a:pPr marL="342900" indent="-342900">
              <a:spcBef>
                <a:spcPct val="20000"/>
              </a:spcBef>
              <a:buFont typeface="Arial"/>
              <a:buChar char="•"/>
            </a:pPr>
            <a:r>
              <a:rPr lang="en-US" sz="2200" dirty="0">
                <a:solidFill>
                  <a:srgbClr val="2D637F"/>
                </a:solidFill>
                <a:latin typeface="Lucida Grande"/>
                <a:cs typeface="Lucida Grande"/>
              </a:rPr>
              <a:t>Major isotopes in modern clinical nuclear medicine:</a:t>
            </a:r>
          </a:p>
          <a:p>
            <a:pPr marL="800100" lvl="1" indent="-342900">
              <a:spcBef>
                <a:spcPct val="20000"/>
              </a:spcBef>
              <a:buFont typeface="Arial"/>
              <a:buChar char="•"/>
            </a:pPr>
            <a:r>
              <a:rPr lang="en-US" sz="2200" baseline="30000" dirty="0">
                <a:solidFill>
                  <a:srgbClr val="2D637F"/>
                </a:solidFill>
                <a:latin typeface="Lucida Grande"/>
                <a:cs typeface="Lucida Grande"/>
              </a:rPr>
              <a:t>99m</a:t>
            </a:r>
            <a:r>
              <a:rPr lang="en-US" sz="2200" dirty="0">
                <a:solidFill>
                  <a:srgbClr val="2D637F"/>
                </a:solidFill>
                <a:latin typeface="Lucida Grande"/>
                <a:cs typeface="Lucida Grande"/>
              </a:rPr>
              <a:t>Tc</a:t>
            </a:r>
          </a:p>
          <a:p>
            <a:pPr marL="1257300" lvl="2" indent="-342900">
              <a:spcBef>
                <a:spcPct val="20000"/>
              </a:spcBef>
              <a:buFont typeface="Arial"/>
              <a:buChar char="•"/>
            </a:pPr>
            <a:r>
              <a:rPr lang="en-US" dirty="0">
                <a:solidFill>
                  <a:srgbClr val="2D637F"/>
                </a:solidFill>
                <a:latin typeface="Lucida Grande"/>
                <a:cs typeface="Lucida Grande"/>
              </a:rPr>
              <a:t>Diagnostic isotope for cardiac, renal, lung function, tumor imaging</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10-mCi dose ranges $20-40</a:t>
            </a:r>
            <a:r>
              <a:rPr lang="en-US" baseline="30000" dirty="0">
                <a:solidFill>
                  <a:srgbClr val="2D637F"/>
                </a:solidFill>
                <a:latin typeface="Lucida Grande"/>
                <a:cs typeface="Lucida Grande"/>
              </a:rPr>
              <a:t>1</a:t>
            </a:r>
            <a:r>
              <a:rPr lang="en-US" dirty="0">
                <a:solidFill>
                  <a:srgbClr val="2D637F"/>
                </a:solidFill>
                <a:latin typeface="Lucida Grande"/>
                <a:cs typeface="Lucida Grande"/>
              </a:rPr>
              <a:t>  </a:t>
            </a:r>
          </a:p>
          <a:p>
            <a:pPr marL="800100" lvl="1" indent="-342900">
              <a:spcBef>
                <a:spcPct val="20000"/>
              </a:spcBef>
              <a:buFont typeface="Arial"/>
              <a:buChar char="•"/>
            </a:pPr>
            <a:r>
              <a:rPr lang="en-US" sz="2200" baseline="30000" dirty="0">
                <a:solidFill>
                  <a:srgbClr val="2D637F"/>
                </a:solidFill>
                <a:latin typeface="Lucida Grande"/>
                <a:cs typeface="Lucida Grande"/>
              </a:rPr>
              <a:t>18</a:t>
            </a:r>
            <a:r>
              <a:rPr lang="en-US" sz="2200"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PET isotope used for metabolic tumor &amp; metastasis imaging</a:t>
            </a:r>
          </a:p>
          <a:p>
            <a:pPr marL="1257300" lvl="2" indent="-342900">
              <a:spcBef>
                <a:spcPct val="20000"/>
              </a:spcBef>
              <a:buFont typeface="Arial"/>
              <a:buChar char="•"/>
            </a:pPr>
            <a:r>
              <a:rPr lang="en-US" dirty="0">
                <a:solidFill>
                  <a:srgbClr val="2D637F"/>
                </a:solidFill>
                <a:latin typeface="Lucida Grande"/>
                <a:cs typeface="Lucida Grande"/>
              </a:rPr>
              <a:t>Produced by K-15 medical cyclotrons via </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O(</a:t>
            </a:r>
            <a:r>
              <a:rPr lang="en-US" dirty="0" err="1">
                <a:solidFill>
                  <a:srgbClr val="2D637F"/>
                </a:solidFill>
                <a:latin typeface="Lucida Grande"/>
                <a:cs typeface="Lucida Grande"/>
              </a:rPr>
              <a:t>p,n</a:t>
            </a:r>
            <a:r>
              <a:rPr lang="en-US" dirty="0">
                <a:solidFill>
                  <a:srgbClr val="2D637F"/>
                </a:solidFill>
                <a:latin typeface="Lucida Grande"/>
                <a:cs typeface="Lucida Grande"/>
              </a:rPr>
              <a:t>)</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Costs per 5-mCi dose ranges $400-800</a:t>
            </a:r>
            <a:r>
              <a:rPr lang="en-US" baseline="30000" dirty="0">
                <a:solidFill>
                  <a:srgbClr val="2D637F"/>
                </a:solidFill>
                <a:latin typeface="Lucida Grande"/>
                <a:cs typeface="Lucida Grande"/>
              </a:rPr>
              <a:t>2</a:t>
            </a:r>
          </a:p>
          <a:p>
            <a:pPr marL="800100" lvl="1" indent="-342900">
              <a:spcBef>
                <a:spcPct val="20000"/>
              </a:spcBef>
              <a:buFont typeface="Arial"/>
              <a:buChar char="•"/>
            </a:pPr>
            <a:r>
              <a:rPr lang="en-US" sz="2200" baseline="30000" dirty="0">
                <a:solidFill>
                  <a:srgbClr val="2D637F"/>
                </a:solidFill>
                <a:latin typeface="Lucida Grande"/>
                <a:cs typeface="Lucida Grande"/>
              </a:rPr>
              <a:t>131</a:t>
            </a:r>
            <a:r>
              <a:rPr lang="en-US" sz="2200" dirty="0">
                <a:solidFill>
                  <a:srgbClr val="2D637F"/>
                </a:solidFill>
                <a:latin typeface="Lucida Grande"/>
                <a:cs typeface="Lucida Grande"/>
              </a:rPr>
              <a:t>I</a:t>
            </a:r>
          </a:p>
          <a:p>
            <a:pPr marL="1257300" lvl="2" indent="-342900">
              <a:spcBef>
                <a:spcPct val="20000"/>
              </a:spcBef>
              <a:buFont typeface="Arial"/>
              <a:buChar char="•"/>
            </a:pPr>
            <a:r>
              <a:rPr lang="el-GR" dirty="0">
                <a:solidFill>
                  <a:srgbClr val="2D637F"/>
                </a:solidFill>
                <a:latin typeface="Lucida Grande"/>
                <a:cs typeface="Lucida Grande"/>
              </a:rPr>
              <a:t>β</a:t>
            </a:r>
            <a:r>
              <a:rPr lang="en-US" dirty="0">
                <a:solidFill>
                  <a:srgbClr val="2D637F"/>
                </a:solidFill>
                <a:latin typeface="Lucida Grande"/>
                <a:cs typeface="Lucida Grande"/>
              </a:rPr>
              <a:t>-therapy isotope used for treatment of cancers, including thyroid and neuroendocrine</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200-mCi dose approximately $200</a:t>
            </a:r>
            <a:r>
              <a:rPr lang="en-US" baseline="30000" dirty="0">
                <a:solidFill>
                  <a:srgbClr val="2D637F"/>
                </a:solidFill>
                <a:latin typeface="Lucida Grande"/>
                <a:cs typeface="Lucida Grande"/>
              </a:rPr>
              <a:t>3</a:t>
            </a:r>
          </a:p>
        </p:txBody>
      </p:sp>
      <p:sp>
        <p:nvSpPr>
          <p:cNvPr id="4" name="Rectangle 3">
            <a:extLst>
              <a:ext uri="{FF2B5EF4-FFF2-40B4-BE49-F238E27FC236}">
                <a16:creationId xmlns:a16="http://schemas.microsoft.com/office/drawing/2014/main" id="{87BC06A7-426B-49BF-82A9-3488A33062FD}"/>
              </a:ext>
            </a:extLst>
          </p:cNvPr>
          <p:cNvSpPr/>
          <p:nvPr/>
        </p:nvSpPr>
        <p:spPr>
          <a:xfrm>
            <a:off x="745435" y="3011557"/>
            <a:ext cx="8309113" cy="293434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File:Nl mpi2.jpg">
            <a:extLst>
              <a:ext uri="{FF2B5EF4-FFF2-40B4-BE49-F238E27FC236}">
                <a16:creationId xmlns:a16="http://schemas.microsoft.com/office/drawing/2014/main" id="{0396AB8D-A552-44AB-84E2-9E06AEF9E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274" y="3155789"/>
            <a:ext cx="2566494" cy="25285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F4F5C9-2BFC-4DB7-A038-EDC8325084D4}"/>
              </a:ext>
            </a:extLst>
          </p:cNvPr>
          <p:cNvSpPr/>
          <p:nvPr/>
        </p:nvSpPr>
        <p:spPr>
          <a:xfrm>
            <a:off x="6985383" y="5684292"/>
            <a:ext cx="4317234" cy="261610"/>
          </a:xfrm>
          <a:prstGeom prst="rect">
            <a:avLst/>
          </a:prstGeom>
        </p:spPr>
        <p:txBody>
          <a:bodyPr wrap="square">
            <a:spAutoFit/>
          </a:bodyPr>
          <a:lstStyle/>
          <a:p>
            <a:r>
              <a:rPr lang="en-US" sz="1050" dirty="0"/>
              <a:t>Wikimedia Commons</a:t>
            </a:r>
          </a:p>
        </p:txBody>
      </p:sp>
    </p:spTree>
    <p:extLst>
      <p:ext uri="{BB962C8B-B14F-4D97-AF65-F5344CB8AC3E}">
        <p14:creationId xmlns:p14="http://schemas.microsoft.com/office/powerpoint/2010/main" val="40879543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74FB59-4FB8-4807-BA27-98B609D2B68A}"/>
              </a:ext>
            </a:extLst>
          </p:cNvPr>
          <p:cNvPicPr>
            <a:picLocks noChangeAspect="1"/>
          </p:cNvPicPr>
          <p:nvPr/>
        </p:nvPicPr>
        <p:blipFill>
          <a:blip r:embed="rId3"/>
          <a:stretch>
            <a:fillRect/>
          </a:stretch>
        </p:blipFill>
        <p:spPr>
          <a:xfrm>
            <a:off x="1475950" y="3402196"/>
            <a:ext cx="6192100" cy="3566160"/>
          </a:xfrm>
          <a:prstGeom prst="rect">
            <a:avLst/>
          </a:prstGeom>
        </p:spPr>
      </p:pic>
      <p:sp>
        <p:nvSpPr>
          <p:cNvPr id="2" name="Title 1">
            <a:extLst>
              <a:ext uri="{FF2B5EF4-FFF2-40B4-BE49-F238E27FC236}">
                <a16:creationId xmlns:a16="http://schemas.microsoft.com/office/drawing/2014/main" id="{CCAC27D3-37CA-464A-99FB-073F584F2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9535D3-F7F4-4583-B04B-6A43384F158A}"/>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25911831-CE6F-434B-AD3A-F1586E8562C5}"/>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A49DDD71-59BD-44F9-9080-92CA808B502E}"/>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01DB1EE1-9104-4857-BB58-BB99D016FD51}"/>
              </a:ext>
            </a:extLst>
          </p:cNvPr>
          <p:cNvPicPr>
            <a:picLocks noChangeAspect="1"/>
          </p:cNvPicPr>
          <p:nvPr/>
        </p:nvPicPr>
        <p:blipFill>
          <a:blip r:embed="rId4"/>
          <a:stretch>
            <a:fillRect/>
          </a:stretch>
        </p:blipFill>
        <p:spPr>
          <a:xfrm>
            <a:off x="1388129" y="-63226"/>
            <a:ext cx="6367743" cy="3566160"/>
          </a:xfrm>
          <a:prstGeom prst="rect">
            <a:avLst/>
          </a:prstGeom>
        </p:spPr>
      </p:pic>
      <p:pic>
        <p:nvPicPr>
          <p:cNvPr id="10242" name="Picture 2" descr="https://share.america.gov/wp-content/uploads/2014/11/canary_spot_art.jpg">
            <a:extLst>
              <a:ext uri="{FF2B5EF4-FFF2-40B4-BE49-F238E27FC236}">
                <a16:creationId xmlns:a16="http://schemas.microsoft.com/office/drawing/2014/main" id="{13AEA597-C3B5-4495-817C-4563F93001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34" t="2416" r="5161" b="14305"/>
          <a:stretch/>
        </p:blipFill>
        <p:spPr bwMode="auto">
          <a:xfrm>
            <a:off x="6721694" y="4106718"/>
            <a:ext cx="2068355" cy="234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805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C8040A5-36AA-465A-814D-D9F30274C871}"/>
              </a:ext>
            </a:extLst>
          </p:cNvPr>
          <p:cNvSpPr/>
          <p:nvPr/>
        </p:nvSpPr>
        <p:spPr>
          <a:xfrm>
            <a:off x="647700" y="3819525"/>
            <a:ext cx="4495800" cy="89611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Acrylic Adhesive</a:t>
            </a:r>
          </a:p>
        </p:txBody>
      </p:sp>
      <p:sp>
        <p:nvSpPr>
          <p:cNvPr id="18" name="Rectangle 17">
            <a:extLst>
              <a:ext uri="{FF2B5EF4-FFF2-40B4-BE49-F238E27FC236}">
                <a16:creationId xmlns:a16="http://schemas.microsoft.com/office/drawing/2014/main" id="{1856381D-83A3-4ABA-A7B0-82E57F50A589}"/>
              </a:ext>
            </a:extLst>
          </p:cNvPr>
          <p:cNvSpPr/>
          <p:nvPr/>
        </p:nvSpPr>
        <p:spPr>
          <a:xfrm>
            <a:off x="647700" y="2377113"/>
            <a:ext cx="4495800" cy="896112"/>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Acrylic Adhesive</a:t>
            </a:r>
          </a:p>
        </p:txBody>
      </p:sp>
      <p:sp>
        <p:nvSpPr>
          <p:cNvPr id="7" name="Title 1">
            <a:extLst>
              <a:ext uri="{FF2B5EF4-FFF2-40B4-BE49-F238E27FC236}">
                <a16:creationId xmlns:a16="http://schemas.microsoft.com/office/drawing/2014/main" id="{206154AF-1A76-4CCC-AFF3-665F55314C48}"/>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Corrected Energy Assignments</a:t>
            </a:r>
          </a:p>
        </p:txBody>
      </p:sp>
      <p:sp>
        <p:nvSpPr>
          <p:cNvPr id="2" name="Rectangle 1">
            <a:extLst>
              <a:ext uri="{FF2B5EF4-FFF2-40B4-BE49-F238E27FC236}">
                <a16:creationId xmlns:a16="http://schemas.microsoft.com/office/drawing/2014/main" id="{3F644448-762D-4D67-BE54-E4718724E119}"/>
              </a:ext>
            </a:extLst>
          </p:cNvPr>
          <p:cNvSpPr/>
          <p:nvPr/>
        </p:nvSpPr>
        <p:spPr>
          <a:xfrm>
            <a:off x="647700" y="3238500"/>
            <a:ext cx="4495800" cy="581025"/>
          </a:xfrm>
          <a:prstGeom prst="rect">
            <a:avLst/>
          </a:prstGeom>
          <a:gradFill>
            <a:gsLst>
              <a:gs pos="0">
                <a:schemeClr val="dk1">
                  <a:tint val="100000"/>
                  <a:shade val="100000"/>
                  <a:satMod val="130000"/>
                </a:schemeClr>
              </a:gs>
              <a:gs pos="85000">
                <a:schemeClr val="dk1">
                  <a:tint val="50000"/>
                  <a:shade val="100000"/>
                  <a:satMod val="350000"/>
                  <a:alpha val="61000"/>
                </a:schemeClr>
              </a:gs>
            </a:gsLst>
          </a:gradFill>
        </p:spPr>
        <p:style>
          <a:lnRef idx="1">
            <a:schemeClr val="dk1"/>
          </a:lnRef>
          <a:fillRef idx="3">
            <a:schemeClr val="dk1"/>
          </a:fillRef>
          <a:effectRef idx="2">
            <a:schemeClr val="dk1"/>
          </a:effectRef>
          <a:fontRef idx="minor">
            <a:schemeClr val="lt1"/>
          </a:fontRef>
        </p:style>
        <p:txBody>
          <a:bodyPr rtlCol="0" anchor="ctr"/>
          <a:lstStyle/>
          <a:p>
            <a:pPr algn="ctr"/>
            <a:r>
              <a:rPr lang="en-US" dirty="0"/>
              <a:t>Activation Foil</a:t>
            </a:r>
          </a:p>
        </p:txBody>
      </p:sp>
      <p:sp>
        <p:nvSpPr>
          <p:cNvPr id="9" name="Rectangle 8">
            <a:extLst>
              <a:ext uri="{FF2B5EF4-FFF2-40B4-BE49-F238E27FC236}">
                <a16:creationId xmlns:a16="http://schemas.microsoft.com/office/drawing/2014/main" id="{2D1704DB-2B5F-483D-BE9E-8082C8EA7E2A}"/>
              </a:ext>
            </a:extLst>
          </p:cNvPr>
          <p:cNvSpPr/>
          <p:nvPr/>
        </p:nvSpPr>
        <p:spPr>
          <a:xfrm>
            <a:off x="647700" y="2657475"/>
            <a:ext cx="4495800" cy="58102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Kapton</a:t>
            </a:r>
          </a:p>
        </p:txBody>
      </p:sp>
      <p:sp>
        <p:nvSpPr>
          <p:cNvPr id="10" name="Rectangle 9">
            <a:extLst>
              <a:ext uri="{FF2B5EF4-FFF2-40B4-BE49-F238E27FC236}">
                <a16:creationId xmlns:a16="http://schemas.microsoft.com/office/drawing/2014/main" id="{C627D84A-08E2-4F68-905A-D0C5A9AFD159}"/>
              </a:ext>
            </a:extLst>
          </p:cNvPr>
          <p:cNvSpPr/>
          <p:nvPr/>
        </p:nvSpPr>
        <p:spPr>
          <a:xfrm>
            <a:off x="647700" y="3819525"/>
            <a:ext cx="4495800" cy="58102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Kapton</a:t>
            </a:r>
          </a:p>
        </p:txBody>
      </p:sp>
      <p:cxnSp>
        <p:nvCxnSpPr>
          <p:cNvPr id="4" name="Straight Arrow Connector 3">
            <a:extLst>
              <a:ext uri="{FF2B5EF4-FFF2-40B4-BE49-F238E27FC236}">
                <a16:creationId xmlns:a16="http://schemas.microsoft.com/office/drawing/2014/main" id="{0C0ECCA1-E3D5-40FC-98D1-1961375ED5E4}"/>
              </a:ext>
            </a:extLst>
          </p:cNvPr>
          <p:cNvCxnSpPr>
            <a:cxnSpLocks/>
          </p:cNvCxnSpPr>
          <p:nvPr/>
        </p:nvCxnSpPr>
        <p:spPr>
          <a:xfrm>
            <a:off x="5667375" y="2657475"/>
            <a:ext cx="0" cy="5810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C19997F-CFCC-4446-A932-E9FBCC58F6A8}"/>
              </a:ext>
            </a:extLst>
          </p:cNvPr>
          <p:cNvSpPr/>
          <p:nvPr/>
        </p:nvSpPr>
        <p:spPr>
          <a:xfrm>
            <a:off x="5727746" y="2763321"/>
            <a:ext cx="3498137" cy="369332"/>
          </a:xfrm>
          <a:prstGeom prst="rect">
            <a:avLst/>
          </a:prstGeom>
        </p:spPr>
        <p:txBody>
          <a:bodyPr wrap="none">
            <a:spAutoFit/>
          </a:bodyPr>
          <a:lstStyle/>
          <a:p>
            <a:r>
              <a:rPr lang="en-US" dirty="0"/>
              <a:t>25 </a:t>
            </a:r>
            <a:r>
              <a:rPr lang="el-GR" dirty="0">
                <a:latin typeface="Calibri" panose="020F0502020204030204" pitchFamily="34" charset="0"/>
              </a:rPr>
              <a:t>μ</a:t>
            </a:r>
            <a:r>
              <a:rPr lang="en-US" dirty="0"/>
              <a:t>m @1.42 g/cm</a:t>
            </a:r>
            <a:r>
              <a:rPr lang="en-US" baseline="30000" dirty="0"/>
              <a:t>3</a:t>
            </a:r>
            <a:r>
              <a:rPr lang="en-US" dirty="0"/>
              <a:t> = 3.55 mg/cm</a:t>
            </a:r>
            <a:r>
              <a:rPr lang="en-US" baseline="30000" dirty="0"/>
              <a:t>2</a:t>
            </a:r>
          </a:p>
        </p:txBody>
      </p:sp>
      <p:cxnSp>
        <p:nvCxnSpPr>
          <p:cNvPr id="14" name="Straight Arrow Connector 13">
            <a:extLst>
              <a:ext uri="{FF2B5EF4-FFF2-40B4-BE49-F238E27FC236}">
                <a16:creationId xmlns:a16="http://schemas.microsoft.com/office/drawing/2014/main" id="{108AF554-0DA1-4379-B669-28713BC4DE44}"/>
              </a:ext>
            </a:extLst>
          </p:cNvPr>
          <p:cNvCxnSpPr>
            <a:cxnSpLocks/>
          </p:cNvCxnSpPr>
          <p:nvPr/>
        </p:nvCxnSpPr>
        <p:spPr>
          <a:xfrm>
            <a:off x="5670596" y="3261241"/>
            <a:ext cx="0" cy="5810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8669F14E-AC76-4DAE-960D-B300D616DBDC}"/>
              </a:ext>
            </a:extLst>
          </p:cNvPr>
          <p:cNvSpPr/>
          <p:nvPr/>
        </p:nvSpPr>
        <p:spPr>
          <a:xfrm>
            <a:off x="5730967" y="3367087"/>
            <a:ext cx="2501839" cy="369332"/>
          </a:xfrm>
          <a:prstGeom prst="rect">
            <a:avLst/>
          </a:prstGeom>
        </p:spPr>
        <p:txBody>
          <a:bodyPr wrap="none">
            <a:spAutoFit/>
          </a:bodyPr>
          <a:lstStyle/>
          <a:p>
            <a:r>
              <a:rPr lang="en-US" dirty="0"/>
              <a:t>25 </a:t>
            </a:r>
            <a:r>
              <a:rPr lang="el-GR" dirty="0">
                <a:latin typeface="Calibri" panose="020F0502020204030204" pitchFamily="34" charset="0"/>
              </a:rPr>
              <a:t>μ</a:t>
            </a:r>
            <a:r>
              <a:rPr lang="en-US" dirty="0"/>
              <a:t>m = 11 - 23 mg/cm</a:t>
            </a:r>
            <a:r>
              <a:rPr lang="en-US" baseline="30000" dirty="0"/>
              <a:t>2</a:t>
            </a:r>
            <a:endParaRPr lang="en-US" dirty="0"/>
          </a:p>
        </p:txBody>
      </p:sp>
      <p:cxnSp>
        <p:nvCxnSpPr>
          <p:cNvPr id="16" name="Straight Arrow Connector 15">
            <a:extLst>
              <a:ext uri="{FF2B5EF4-FFF2-40B4-BE49-F238E27FC236}">
                <a16:creationId xmlns:a16="http://schemas.microsoft.com/office/drawing/2014/main" id="{45033185-B896-4D4F-B4E1-55A0AFDF46AF}"/>
              </a:ext>
            </a:extLst>
          </p:cNvPr>
          <p:cNvCxnSpPr>
            <a:cxnSpLocks/>
          </p:cNvCxnSpPr>
          <p:nvPr/>
        </p:nvCxnSpPr>
        <p:spPr>
          <a:xfrm>
            <a:off x="5670596" y="3839349"/>
            <a:ext cx="0" cy="876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B9DE5479-865B-4E6B-B27B-BCBD51EEB608}"/>
              </a:ext>
            </a:extLst>
          </p:cNvPr>
          <p:cNvSpPr/>
          <p:nvPr/>
        </p:nvSpPr>
        <p:spPr>
          <a:xfrm>
            <a:off x="5727746" y="4107418"/>
            <a:ext cx="3498137" cy="369332"/>
          </a:xfrm>
          <a:prstGeom prst="rect">
            <a:avLst/>
          </a:prstGeom>
        </p:spPr>
        <p:txBody>
          <a:bodyPr wrap="none">
            <a:spAutoFit/>
          </a:bodyPr>
          <a:lstStyle/>
          <a:p>
            <a:r>
              <a:rPr lang="en-US" dirty="0"/>
              <a:t>38 </a:t>
            </a:r>
            <a:r>
              <a:rPr lang="el-GR" dirty="0">
                <a:latin typeface="Calibri" panose="020F0502020204030204" pitchFamily="34" charset="0"/>
              </a:rPr>
              <a:t>μ</a:t>
            </a:r>
            <a:r>
              <a:rPr lang="en-US" dirty="0"/>
              <a:t>m @1.18 g/cm</a:t>
            </a:r>
            <a:r>
              <a:rPr lang="en-US" baseline="30000" dirty="0"/>
              <a:t>3</a:t>
            </a:r>
            <a:r>
              <a:rPr lang="en-US" dirty="0"/>
              <a:t> = 4.48 mg/cm</a:t>
            </a:r>
            <a:r>
              <a:rPr lang="en-US" baseline="30000" dirty="0"/>
              <a:t>2</a:t>
            </a:r>
            <a:endParaRPr lang="en-US" dirty="0"/>
          </a:p>
        </p:txBody>
      </p:sp>
      <p:cxnSp>
        <p:nvCxnSpPr>
          <p:cNvPr id="22" name="Straight Arrow Connector 21">
            <a:extLst>
              <a:ext uri="{FF2B5EF4-FFF2-40B4-BE49-F238E27FC236}">
                <a16:creationId xmlns:a16="http://schemas.microsoft.com/office/drawing/2014/main" id="{CB11B86D-AA38-4C64-9872-2BCBE4A62106}"/>
              </a:ext>
            </a:extLst>
          </p:cNvPr>
          <p:cNvCxnSpPr>
            <a:cxnSpLocks/>
          </p:cNvCxnSpPr>
          <p:nvPr/>
        </p:nvCxnSpPr>
        <p:spPr>
          <a:xfrm>
            <a:off x="5667375" y="3816906"/>
            <a:ext cx="0" cy="5810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D36E5F9C-0C21-4661-9863-8DE973220C29}"/>
              </a:ext>
            </a:extLst>
          </p:cNvPr>
          <p:cNvSpPr/>
          <p:nvPr/>
        </p:nvSpPr>
        <p:spPr>
          <a:xfrm>
            <a:off x="5727746" y="3922752"/>
            <a:ext cx="3498137" cy="369332"/>
          </a:xfrm>
          <a:prstGeom prst="rect">
            <a:avLst/>
          </a:prstGeom>
        </p:spPr>
        <p:txBody>
          <a:bodyPr wrap="none">
            <a:spAutoFit/>
          </a:bodyPr>
          <a:lstStyle/>
          <a:p>
            <a:r>
              <a:rPr lang="en-US" dirty="0"/>
              <a:t>25 </a:t>
            </a:r>
            <a:r>
              <a:rPr lang="el-GR" dirty="0">
                <a:latin typeface="Calibri" panose="020F0502020204030204" pitchFamily="34" charset="0"/>
              </a:rPr>
              <a:t>μ</a:t>
            </a:r>
            <a:r>
              <a:rPr lang="en-US" dirty="0"/>
              <a:t>m @1.42 g/cm</a:t>
            </a:r>
            <a:r>
              <a:rPr lang="en-US" baseline="30000" dirty="0"/>
              <a:t>3</a:t>
            </a:r>
            <a:r>
              <a:rPr lang="en-US" dirty="0"/>
              <a:t> = 3.55 mg/cm</a:t>
            </a:r>
            <a:r>
              <a:rPr lang="en-US" baseline="30000" dirty="0"/>
              <a:t>2</a:t>
            </a:r>
          </a:p>
        </p:txBody>
      </p:sp>
      <p:cxnSp>
        <p:nvCxnSpPr>
          <p:cNvPr id="24" name="Straight Arrow Connector 23">
            <a:extLst>
              <a:ext uri="{FF2B5EF4-FFF2-40B4-BE49-F238E27FC236}">
                <a16:creationId xmlns:a16="http://schemas.microsoft.com/office/drawing/2014/main" id="{5381D058-CD84-42BB-B802-C5DC58B979B8}"/>
              </a:ext>
            </a:extLst>
          </p:cNvPr>
          <p:cNvCxnSpPr>
            <a:cxnSpLocks/>
          </p:cNvCxnSpPr>
          <p:nvPr/>
        </p:nvCxnSpPr>
        <p:spPr>
          <a:xfrm>
            <a:off x="5670596" y="2379881"/>
            <a:ext cx="0" cy="876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7DE8608-8343-4008-B7D0-38B2E3177872}"/>
              </a:ext>
            </a:extLst>
          </p:cNvPr>
          <p:cNvSpPr/>
          <p:nvPr/>
        </p:nvSpPr>
        <p:spPr>
          <a:xfrm>
            <a:off x="5727746" y="2647950"/>
            <a:ext cx="3498137" cy="369332"/>
          </a:xfrm>
          <a:prstGeom prst="rect">
            <a:avLst/>
          </a:prstGeom>
        </p:spPr>
        <p:txBody>
          <a:bodyPr wrap="none">
            <a:spAutoFit/>
          </a:bodyPr>
          <a:lstStyle/>
          <a:p>
            <a:r>
              <a:rPr lang="en-US" dirty="0"/>
              <a:t>38 </a:t>
            </a:r>
            <a:r>
              <a:rPr lang="el-GR" dirty="0">
                <a:latin typeface="Calibri" panose="020F0502020204030204" pitchFamily="34" charset="0"/>
              </a:rPr>
              <a:t>μ</a:t>
            </a:r>
            <a:r>
              <a:rPr lang="en-US" dirty="0"/>
              <a:t>m @1.18 g/cm</a:t>
            </a:r>
            <a:r>
              <a:rPr lang="en-US" baseline="30000" dirty="0"/>
              <a:t>3</a:t>
            </a:r>
            <a:r>
              <a:rPr lang="en-US" dirty="0"/>
              <a:t> = 4.48 mg/cm</a:t>
            </a:r>
            <a:r>
              <a:rPr lang="en-US" baseline="30000" dirty="0"/>
              <a:t>2</a:t>
            </a:r>
            <a:endParaRPr lang="en-US" dirty="0"/>
          </a:p>
        </p:txBody>
      </p:sp>
    </p:spTree>
    <p:extLst>
      <p:ext uri="{BB962C8B-B14F-4D97-AF65-F5344CB8AC3E}">
        <p14:creationId xmlns:p14="http://schemas.microsoft.com/office/powerpoint/2010/main" val="21564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1.11111E-6 L 3.33333E-6 -0.12917 " pathEditMode="relative" rAng="0" ptsTypes="AA">
                                      <p:cBhvr>
                                        <p:cTn id="6" dur="2000" fill="hold"/>
                                        <p:tgtEl>
                                          <p:spTgt spid="9"/>
                                        </p:tgtEl>
                                        <p:attrNameLst>
                                          <p:attrName>ppt_x</p:attrName>
                                          <p:attrName>ppt_y</p:attrName>
                                        </p:attrNameLst>
                                      </p:cBhvr>
                                      <p:rCtr x="0" y="-6458"/>
                                    </p:animMotion>
                                  </p:childTnLst>
                                </p:cTn>
                              </p:par>
                              <p:par>
                                <p:cTn id="7" presetID="42" presetClass="path" presetSubtype="0" accel="50000" decel="50000" fill="hold" grpId="0" nodeType="withEffect">
                                  <p:stCondLst>
                                    <p:cond delay="0"/>
                                  </p:stCondLst>
                                  <p:childTnLst>
                                    <p:animMotion origin="layout" path="M 3.33333E-6 4.44444E-6 L 3.33333E-6 0.12986 " pathEditMode="relative" rAng="0" ptsTypes="AA">
                                      <p:cBhvr>
                                        <p:cTn id="8" dur="2000" fill="hold"/>
                                        <p:tgtEl>
                                          <p:spTgt spid="10"/>
                                        </p:tgtEl>
                                        <p:attrNameLst>
                                          <p:attrName>ppt_x</p:attrName>
                                          <p:attrName>ppt_y</p:attrName>
                                        </p:attrNameLst>
                                      </p:cBhvr>
                                      <p:rCtr x="0" y="6481"/>
                                    </p:animMotion>
                                  </p:childTnLst>
                                </p:cTn>
                              </p:par>
                              <p:par>
                                <p:cTn id="9" presetID="64" presetClass="path" presetSubtype="0" accel="50000" decel="50000" fill="hold" grpId="0" nodeType="withEffect">
                                  <p:stCondLst>
                                    <p:cond delay="0"/>
                                  </p:stCondLst>
                                  <p:childTnLst>
                                    <p:animMotion origin="layout" path="M 3.33333E-6 -1.11111E-6 L 3.33333E-6 -0.12917 " pathEditMode="relative" rAng="0" ptsTypes="AA">
                                      <p:cBhvr>
                                        <p:cTn id="10" dur="2000" fill="hold"/>
                                        <p:tgtEl>
                                          <p:spTgt spid="6"/>
                                        </p:tgtEl>
                                        <p:attrNameLst>
                                          <p:attrName>ppt_x</p:attrName>
                                          <p:attrName>ppt_y</p:attrName>
                                        </p:attrNameLst>
                                      </p:cBhvr>
                                      <p:rCtr x="0" y="-6458"/>
                                    </p:animMotion>
                                  </p:childTnLst>
                                </p:cTn>
                              </p:par>
                              <p:par>
                                <p:cTn id="11" presetID="64" presetClass="path" presetSubtype="0" accel="50000" decel="50000" fill="hold" nodeType="withEffect">
                                  <p:stCondLst>
                                    <p:cond delay="0"/>
                                  </p:stCondLst>
                                  <p:childTnLst>
                                    <p:animMotion origin="layout" path="M 3.33333E-6 -1.11111E-6 L 3.33333E-6 -0.12917 " pathEditMode="relative" rAng="0" ptsTypes="AA">
                                      <p:cBhvr>
                                        <p:cTn id="12" dur="2000" fill="hold"/>
                                        <p:tgtEl>
                                          <p:spTgt spid="4"/>
                                        </p:tgtEl>
                                        <p:attrNameLst>
                                          <p:attrName>ppt_x</p:attrName>
                                          <p:attrName>ppt_y</p:attrName>
                                        </p:attrNameLst>
                                      </p:cBhvr>
                                      <p:rCtr x="0" y="-6458"/>
                                    </p:animMotion>
                                  </p:childTnLst>
                                </p:cTn>
                              </p:par>
                              <p:par>
                                <p:cTn id="13" presetID="42" presetClass="path" presetSubtype="0" accel="50000" decel="50000" fill="hold" grpId="0" nodeType="withEffect">
                                  <p:stCondLst>
                                    <p:cond delay="0"/>
                                  </p:stCondLst>
                                  <p:childTnLst>
                                    <p:animMotion origin="layout" path="M 3.33333E-6 4.44444E-6 L 3.33333E-6 0.12986 " pathEditMode="relative" rAng="0" ptsTypes="AA">
                                      <p:cBhvr>
                                        <p:cTn id="14" dur="2000" fill="hold"/>
                                        <p:tgtEl>
                                          <p:spTgt spid="23"/>
                                        </p:tgtEl>
                                        <p:attrNameLst>
                                          <p:attrName>ppt_x</p:attrName>
                                          <p:attrName>ppt_y</p:attrName>
                                        </p:attrNameLst>
                                      </p:cBhvr>
                                      <p:rCtr x="0" y="6481"/>
                                    </p:animMotion>
                                  </p:childTnLst>
                                </p:cTn>
                              </p:par>
                              <p:par>
                                <p:cTn id="15" presetID="42" presetClass="path" presetSubtype="0" accel="50000" decel="50000" fill="hold" nodeType="withEffect">
                                  <p:stCondLst>
                                    <p:cond delay="0"/>
                                  </p:stCondLst>
                                  <p:childTnLst>
                                    <p:animMotion origin="layout" path="M 3.33333E-6 4.44444E-6 L 3.33333E-6 0.12986 " pathEditMode="relative" rAng="0" ptsTypes="AA">
                                      <p:cBhvr>
                                        <p:cTn id="16" dur="2000" fill="hold"/>
                                        <p:tgtEl>
                                          <p:spTgt spid="22"/>
                                        </p:tgtEl>
                                        <p:attrNameLst>
                                          <p:attrName>ppt_x</p:attrName>
                                          <p:attrName>ppt_y</p:attrName>
                                        </p:attrNameLst>
                                      </p:cBhvr>
                                      <p:rCtr x="0" y="6481"/>
                                    </p:animMotion>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9" grpId="0" animBg="1"/>
      <p:bldP spid="10" grpId="0" animBg="1"/>
      <p:bldP spid="6" grpId="0"/>
      <p:bldP spid="17" grpId="0"/>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B8D070E-A42A-4947-B257-B685AEB53EE2}"/>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Corrected Energy Assignments</a:t>
            </a:r>
          </a:p>
        </p:txBody>
      </p:sp>
      <p:pic>
        <p:nvPicPr>
          <p:cNvPr id="4" name="Picture 3">
            <a:extLst>
              <a:ext uri="{FF2B5EF4-FFF2-40B4-BE49-F238E27FC236}">
                <a16:creationId xmlns:a16="http://schemas.microsoft.com/office/drawing/2014/main" id="{6BF7E15E-1F49-4A5B-9B05-1A69EA01B72B}"/>
              </a:ext>
            </a:extLst>
          </p:cNvPr>
          <p:cNvPicPr>
            <a:picLocks noChangeAspect="1"/>
          </p:cNvPicPr>
          <p:nvPr/>
        </p:nvPicPr>
        <p:blipFill>
          <a:blip r:embed="rId2"/>
          <a:stretch>
            <a:fillRect/>
          </a:stretch>
        </p:blipFill>
        <p:spPr>
          <a:xfrm>
            <a:off x="1236410" y="1070526"/>
            <a:ext cx="7108501" cy="5334001"/>
          </a:xfrm>
          <a:prstGeom prst="rect">
            <a:avLst/>
          </a:prstGeom>
        </p:spPr>
      </p:pic>
      <p:pic>
        <p:nvPicPr>
          <p:cNvPr id="11266" name="Picture 2" descr="http://scriptshadow.net/wp-content/uploads/2014/02/canary-in-the-coal-mine.jpgw595.jpeg?w=240">
            <a:extLst>
              <a:ext uri="{FF2B5EF4-FFF2-40B4-BE49-F238E27FC236}">
                <a16:creationId xmlns:a16="http://schemas.microsoft.com/office/drawing/2014/main" id="{291FFD3B-6C28-429F-B45B-DD114D39B6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6" t="3232" r="38250" b="7018"/>
          <a:stretch/>
        </p:blipFill>
        <p:spPr bwMode="auto">
          <a:xfrm>
            <a:off x="70403" y="4273827"/>
            <a:ext cx="1883168" cy="25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82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108703" y="2597769"/>
            <a:ext cx="5333333" cy="4000000"/>
          </a:xfrm>
          <a:prstGeom prst="rect">
            <a:avLst/>
          </a:prstGeom>
        </p:spPr>
      </p:pic>
      <p:pic>
        <p:nvPicPr>
          <p:cNvPr id="2" name="Picture 1">
            <a:extLst>
              <a:ext uri="{FF2B5EF4-FFF2-40B4-BE49-F238E27FC236}">
                <a16:creationId xmlns:a16="http://schemas.microsoft.com/office/drawing/2014/main" id="{4563D6B3-7F0E-4ABD-8EBE-42976FABBBF5}"/>
              </a:ext>
            </a:extLst>
          </p:cNvPr>
          <p:cNvPicPr>
            <a:picLocks noChangeAspect="1"/>
          </p:cNvPicPr>
          <p:nvPr/>
        </p:nvPicPr>
        <p:blipFill>
          <a:blip r:embed="rId3"/>
          <a:stretch>
            <a:fillRect/>
          </a:stretch>
        </p:blipFill>
        <p:spPr>
          <a:xfrm>
            <a:off x="210172" y="157162"/>
            <a:ext cx="5078184" cy="3898003"/>
          </a:xfrm>
          <a:prstGeom prst="rect">
            <a:avLst/>
          </a:prstGeom>
        </p:spPr>
      </p:pic>
    </p:spTree>
    <p:extLst>
      <p:ext uri="{BB962C8B-B14F-4D97-AF65-F5344CB8AC3E}">
        <p14:creationId xmlns:p14="http://schemas.microsoft.com/office/powerpoint/2010/main" val="233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7DB88-7F12-4B72-8945-D64B2EEE5852}"/>
              </a:ext>
            </a:extLst>
          </p:cNvPr>
          <p:cNvPicPr>
            <a:picLocks noChangeAspect="1"/>
          </p:cNvPicPr>
          <p:nvPr/>
        </p:nvPicPr>
        <p:blipFill>
          <a:blip r:embed="rId3"/>
          <a:stretch>
            <a:fillRect/>
          </a:stretch>
        </p:blipFill>
        <p:spPr>
          <a:xfrm>
            <a:off x="723409" y="104775"/>
            <a:ext cx="6029816" cy="5886450"/>
          </a:xfrm>
          <a:prstGeom prst="rect">
            <a:avLst/>
          </a:prstGeom>
        </p:spPr>
      </p:pic>
      <p:sp>
        <p:nvSpPr>
          <p:cNvPr id="9" name="Rectangle 8">
            <a:extLst>
              <a:ext uri="{FF2B5EF4-FFF2-40B4-BE49-F238E27FC236}">
                <a16:creationId xmlns:a16="http://schemas.microsoft.com/office/drawing/2014/main" id="{9BFEC74A-BEDC-463E-B22D-B306E6D064DD}"/>
              </a:ext>
            </a:extLst>
          </p:cNvPr>
          <p:cNvSpPr/>
          <p:nvPr/>
        </p:nvSpPr>
        <p:spPr>
          <a:xfrm>
            <a:off x="4467225" y="5999113"/>
            <a:ext cx="4572000" cy="954107"/>
          </a:xfrm>
          <a:prstGeom prst="rect">
            <a:avLst/>
          </a:prstGeom>
        </p:spPr>
        <p:txBody>
          <a:bodyPr>
            <a:spAutoFit/>
          </a:bodyPr>
          <a:lstStyle/>
          <a:p>
            <a:r>
              <a:rPr lang="en-US" sz="1400" dirty="0">
                <a:solidFill>
                  <a:schemeClr val="bg1"/>
                </a:solidFill>
              </a:rPr>
              <a:t>S. A. Graves, P. A. Ellison, T. E. Barnhart, H. F. </a:t>
            </a:r>
            <a:r>
              <a:rPr lang="en-US" sz="1400" dirty="0" err="1">
                <a:solidFill>
                  <a:schemeClr val="bg1"/>
                </a:solidFill>
              </a:rPr>
              <a:t>Valdovinos</a:t>
            </a:r>
            <a:r>
              <a:rPr lang="en-US" sz="1400" dirty="0">
                <a:solidFill>
                  <a:schemeClr val="bg1"/>
                </a:solidFill>
              </a:rPr>
              <a:t>, E. R. Birnbaum, F. M. </a:t>
            </a:r>
            <a:r>
              <a:rPr lang="en-US" sz="1400" dirty="0" err="1">
                <a:solidFill>
                  <a:schemeClr val="bg1"/>
                </a:solidFill>
              </a:rPr>
              <a:t>Nortier</a:t>
            </a:r>
            <a:r>
              <a:rPr lang="en-US" sz="1400" dirty="0">
                <a:solidFill>
                  <a:schemeClr val="bg1"/>
                </a:solidFill>
              </a:rPr>
              <a:t>, R. J. </a:t>
            </a:r>
            <a:r>
              <a:rPr lang="en-US" sz="1400" dirty="0" err="1">
                <a:solidFill>
                  <a:schemeClr val="bg1"/>
                </a:solidFill>
              </a:rPr>
              <a:t>Nickles</a:t>
            </a:r>
            <a:r>
              <a:rPr lang="en-US" sz="1400" dirty="0">
                <a:solidFill>
                  <a:schemeClr val="bg1"/>
                </a:solidFill>
              </a:rPr>
              <a:t>, and J. W. Engle, </a:t>
            </a:r>
            <a:r>
              <a:rPr lang="en-US" sz="1400" i="1" dirty="0" err="1">
                <a:solidFill>
                  <a:schemeClr val="bg1"/>
                </a:solidFill>
              </a:rPr>
              <a:t>Nucl</a:t>
            </a:r>
            <a:r>
              <a:rPr lang="en-US" sz="1400" i="1" dirty="0">
                <a:solidFill>
                  <a:schemeClr val="bg1"/>
                </a:solidFill>
              </a:rPr>
              <a:t>. Instruments Methods Phys. Res. Sect. B Beam Interact. with Mater. Atoms</a:t>
            </a:r>
            <a:r>
              <a:rPr lang="en-US" sz="1400" dirty="0">
                <a:solidFill>
                  <a:schemeClr val="bg1"/>
                </a:solidFill>
              </a:rPr>
              <a:t>, vol. 386, pp. 44–53, Nov. 2016.</a:t>
            </a:r>
          </a:p>
        </p:txBody>
      </p:sp>
      <p:sp>
        <p:nvSpPr>
          <p:cNvPr id="4" name="Rectangle 3">
            <a:extLst>
              <a:ext uri="{FF2B5EF4-FFF2-40B4-BE49-F238E27FC236}">
                <a16:creationId xmlns:a16="http://schemas.microsoft.com/office/drawing/2014/main" id="{CDB4FD79-FB62-4260-A345-CDE829255E8C}"/>
              </a:ext>
            </a:extLst>
          </p:cNvPr>
          <p:cNvSpPr/>
          <p:nvPr/>
        </p:nvSpPr>
        <p:spPr>
          <a:xfrm>
            <a:off x="6483212" y="2972628"/>
            <a:ext cx="2412310" cy="1112354"/>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LANL sees the same issue…</a:t>
            </a:r>
          </a:p>
        </p:txBody>
      </p:sp>
    </p:spTree>
    <p:extLst>
      <p:ext uri="{BB962C8B-B14F-4D97-AF65-F5344CB8AC3E}">
        <p14:creationId xmlns:p14="http://schemas.microsoft.com/office/powerpoint/2010/main" val="89122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9B7BCC-9337-42DE-919B-501BD0DCFB4B}"/>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Corrected Energy Assignments</a:t>
            </a:r>
          </a:p>
        </p:txBody>
      </p:sp>
      <p:sp>
        <p:nvSpPr>
          <p:cNvPr id="7" name="Content Placeholder 2">
            <a:extLst>
              <a:ext uri="{FF2B5EF4-FFF2-40B4-BE49-F238E27FC236}">
                <a16:creationId xmlns:a16="http://schemas.microsoft.com/office/drawing/2014/main" id="{3410B115-4DB3-4037-ACCC-5A9CD8DD3665}"/>
              </a:ext>
            </a:extLst>
          </p:cNvPr>
          <p:cNvSpPr txBox="1">
            <a:spLocks/>
          </p:cNvSpPr>
          <p:nvPr/>
        </p:nvSpPr>
        <p:spPr>
          <a:xfrm>
            <a:off x="314632" y="1649712"/>
            <a:ext cx="8614136" cy="325871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000" dirty="0">
                <a:solidFill>
                  <a:srgbClr val="2D637F"/>
                </a:solidFill>
                <a:latin typeface="Lucida Grande"/>
                <a:cs typeface="Lucida Grande"/>
              </a:rPr>
              <a:t>Minimize in 2D:</a:t>
            </a:r>
          </a:p>
          <a:p>
            <a:pPr marL="800100" lvl="1" indent="-342900">
              <a:spcBef>
                <a:spcPct val="20000"/>
              </a:spcBef>
              <a:buFont typeface="Arial"/>
              <a:buChar char="•"/>
              <a:defRPr/>
            </a:pPr>
            <a:r>
              <a:rPr lang="en-US" sz="2000" dirty="0">
                <a:solidFill>
                  <a:srgbClr val="2D637F"/>
                </a:solidFill>
                <a:latin typeface="Lucida Grande"/>
                <a:cs typeface="Lucida Grande"/>
              </a:rPr>
              <a:t>Effective adhesive areal density (</a:t>
            </a:r>
            <a:r>
              <a:rPr lang="en-US" sz="2000" dirty="0">
                <a:solidFill>
                  <a:srgbClr val="2D637F"/>
                </a:solidFill>
                <a:latin typeface="Calibri" panose="020F0502020204030204" pitchFamily="34" charset="0"/>
                <a:cs typeface="Lucida Grande"/>
              </a:rPr>
              <a:t>±20%, in 1% steps = 41 trials</a:t>
            </a:r>
            <a:r>
              <a:rPr lang="en-US" sz="2000" dirty="0">
                <a:solidFill>
                  <a:srgbClr val="2D637F"/>
                </a:solidFill>
                <a:latin typeface="Lucida Grande"/>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Initial beam energy dispersion (0.5%, 1%, 1.5%, 2% = 4 trials)</a:t>
            </a:r>
          </a:p>
          <a:p>
            <a:pPr marL="1257300" lvl="2" indent="-342900">
              <a:spcBef>
                <a:spcPct val="20000"/>
              </a:spcBef>
              <a:buFont typeface="Arial"/>
              <a:buChar char="•"/>
              <a:defRPr/>
            </a:pPr>
            <a:r>
              <a:rPr lang="en-US" sz="2000" dirty="0">
                <a:solidFill>
                  <a:srgbClr val="2D637F"/>
                </a:solidFill>
                <a:latin typeface="Lucida Grande"/>
                <a:cs typeface="Lucida Grande"/>
                <a:sym typeface="Wingdings" panose="05000000000000000000" pitchFamily="2" charset="2"/>
              </a:rPr>
              <a:t>164 simulations  </a:t>
            </a:r>
            <a:r>
              <a:rPr lang="en-US" sz="2000" dirty="0">
                <a:solidFill>
                  <a:srgbClr val="2D637F"/>
                </a:solidFill>
                <a:latin typeface="Lucida Grande"/>
                <a:cs typeface="Lucida Grande"/>
              </a:rPr>
              <a:t>Running on UCB Savio HPC</a:t>
            </a:r>
          </a:p>
          <a:p>
            <a:pPr marL="1257300" lvl="2" indent="-342900">
              <a:spcBef>
                <a:spcPct val="20000"/>
              </a:spcBef>
              <a:buFont typeface="Arial"/>
              <a:buChar char="•"/>
              <a:defRPr/>
            </a:pPr>
            <a:endParaRPr lang="en-US" sz="2000" dirty="0">
              <a:solidFill>
                <a:srgbClr val="2D637F"/>
              </a:solidFill>
              <a:latin typeface="Lucida Grande"/>
              <a:cs typeface="Lucida Grande"/>
            </a:endParaRPr>
          </a:p>
          <a:p>
            <a:pPr marL="800100" lvl="1" indent="-342900">
              <a:spcBef>
                <a:spcPct val="20000"/>
              </a:spcBef>
              <a:buFont typeface="Arial"/>
              <a:buChar char="•"/>
              <a:defRPr/>
            </a:pPr>
            <a:r>
              <a:rPr lang="en-US" sz="2000" dirty="0">
                <a:solidFill>
                  <a:srgbClr val="2D637F"/>
                </a:solidFill>
                <a:latin typeface="Lucida Grande"/>
                <a:cs typeface="Lucida Grande"/>
              </a:rPr>
              <a:t>Adhesive should have a much stronger impact than beam dispersion  </a:t>
            </a:r>
          </a:p>
        </p:txBody>
      </p:sp>
      <p:graphicFrame>
        <p:nvGraphicFramePr>
          <p:cNvPr id="10" name="Object 9">
            <a:extLst>
              <a:ext uri="{FF2B5EF4-FFF2-40B4-BE49-F238E27FC236}">
                <a16:creationId xmlns:a16="http://schemas.microsoft.com/office/drawing/2014/main" id="{62305C79-E696-4FEB-8FE7-902132101CF1}"/>
              </a:ext>
            </a:extLst>
          </p:cNvPr>
          <p:cNvGraphicFramePr>
            <a:graphicFrameLocks noChangeAspect="1"/>
          </p:cNvGraphicFramePr>
          <p:nvPr>
            <p:extLst>
              <p:ext uri="{D42A27DB-BD31-4B8C-83A1-F6EECF244321}">
                <p14:modId xmlns:p14="http://schemas.microsoft.com/office/powerpoint/2010/main" val="1492005725"/>
              </p:ext>
            </p:extLst>
          </p:nvPr>
        </p:nvGraphicFramePr>
        <p:xfrm>
          <a:off x="2662709" y="4446587"/>
          <a:ext cx="3917982" cy="1296987"/>
        </p:xfrm>
        <a:graphic>
          <a:graphicData uri="http://schemas.openxmlformats.org/presentationml/2006/ole">
            <mc:AlternateContent xmlns:mc="http://schemas.openxmlformats.org/markup-compatibility/2006">
              <mc:Choice xmlns:v="urn:schemas-microsoft-com:vml" Requires="v">
                <p:oleObj spid="_x0000_s8252" name="Equation" r:id="rId3" imgW="1841400" imgH="609480" progId="Equation.DSMT4">
                  <p:embed/>
                </p:oleObj>
              </mc:Choice>
              <mc:Fallback>
                <p:oleObj name="Equation" r:id="rId3" imgW="1841400" imgH="609480" progId="Equation.DSMT4">
                  <p:embed/>
                  <p:pic>
                    <p:nvPicPr>
                      <p:cNvPr id="0" name=""/>
                      <p:cNvPicPr/>
                      <p:nvPr/>
                    </p:nvPicPr>
                    <p:blipFill>
                      <a:blip r:embed="rId4"/>
                      <a:stretch>
                        <a:fillRect/>
                      </a:stretch>
                    </p:blipFill>
                    <p:spPr>
                      <a:xfrm>
                        <a:off x="2662709" y="4446587"/>
                        <a:ext cx="3917982" cy="1296987"/>
                      </a:xfrm>
                      <a:prstGeom prst="rect">
                        <a:avLst/>
                      </a:prstGeom>
                    </p:spPr>
                  </p:pic>
                </p:oleObj>
              </mc:Fallback>
            </mc:AlternateContent>
          </a:graphicData>
        </a:graphic>
      </p:graphicFrame>
    </p:spTree>
    <p:extLst>
      <p:ext uri="{BB962C8B-B14F-4D97-AF65-F5344CB8AC3E}">
        <p14:creationId xmlns:p14="http://schemas.microsoft.com/office/powerpoint/2010/main" val="3636615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9B7BCC-9337-42DE-919B-501BD0DCFB4B}"/>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Corrected Energy Assignments</a:t>
            </a:r>
          </a:p>
        </p:txBody>
      </p:sp>
      <p:pic>
        <p:nvPicPr>
          <p:cNvPr id="12" name="Picture 11">
            <a:extLst>
              <a:ext uri="{FF2B5EF4-FFF2-40B4-BE49-F238E27FC236}">
                <a16:creationId xmlns:a16="http://schemas.microsoft.com/office/drawing/2014/main" id="{5D18AC35-5245-46E1-B2CF-4CCDE5AF2252}"/>
              </a:ext>
            </a:extLst>
          </p:cNvPr>
          <p:cNvPicPr>
            <a:picLocks noChangeAspect="1"/>
          </p:cNvPicPr>
          <p:nvPr/>
        </p:nvPicPr>
        <p:blipFill>
          <a:blip r:embed="rId3"/>
          <a:stretch>
            <a:fillRect/>
          </a:stretch>
        </p:blipFill>
        <p:spPr>
          <a:xfrm>
            <a:off x="2447925" y="1117784"/>
            <a:ext cx="6429375" cy="3977296"/>
          </a:xfrm>
          <a:prstGeom prst="rect">
            <a:avLst/>
          </a:prstGeom>
        </p:spPr>
      </p:pic>
      <p:graphicFrame>
        <p:nvGraphicFramePr>
          <p:cNvPr id="10" name="Object 9">
            <a:extLst>
              <a:ext uri="{FF2B5EF4-FFF2-40B4-BE49-F238E27FC236}">
                <a16:creationId xmlns:a16="http://schemas.microsoft.com/office/drawing/2014/main" id="{62305C79-E696-4FEB-8FE7-902132101CF1}"/>
              </a:ext>
            </a:extLst>
          </p:cNvPr>
          <p:cNvGraphicFramePr>
            <a:graphicFrameLocks noChangeAspect="1"/>
          </p:cNvGraphicFramePr>
          <p:nvPr>
            <p:extLst>
              <p:ext uri="{D42A27DB-BD31-4B8C-83A1-F6EECF244321}">
                <p14:modId xmlns:p14="http://schemas.microsoft.com/office/powerpoint/2010/main" val="1177624161"/>
              </p:ext>
            </p:extLst>
          </p:nvPr>
        </p:nvGraphicFramePr>
        <p:xfrm>
          <a:off x="87111" y="2660430"/>
          <a:ext cx="2465590" cy="816195"/>
        </p:xfrm>
        <a:graphic>
          <a:graphicData uri="http://schemas.openxmlformats.org/presentationml/2006/ole">
            <mc:AlternateContent xmlns:mc="http://schemas.openxmlformats.org/markup-compatibility/2006">
              <mc:Choice xmlns:v="urn:schemas-microsoft-com:vml" Requires="v">
                <p:oleObj spid="_x0000_s9331" name="Equation" r:id="rId4" imgW="1841400" imgH="609480" progId="Equation.DSMT4">
                  <p:embed/>
                </p:oleObj>
              </mc:Choice>
              <mc:Fallback>
                <p:oleObj name="Equation" r:id="rId4" imgW="1841400" imgH="609480" progId="Equation.DSMT4">
                  <p:embed/>
                  <p:pic>
                    <p:nvPicPr>
                      <p:cNvPr id="10" name="Object 9">
                        <a:extLst>
                          <a:ext uri="{FF2B5EF4-FFF2-40B4-BE49-F238E27FC236}">
                            <a16:creationId xmlns:a16="http://schemas.microsoft.com/office/drawing/2014/main" id="{62305C79-E696-4FEB-8FE7-902132101CF1}"/>
                          </a:ext>
                        </a:extLst>
                      </p:cNvPr>
                      <p:cNvPicPr/>
                      <p:nvPr/>
                    </p:nvPicPr>
                    <p:blipFill>
                      <a:blip r:embed="rId5"/>
                      <a:stretch>
                        <a:fillRect/>
                      </a:stretch>
                    </p:blipFill>
                    <p:spPr>
                      <a:xfrm>
                        <a:off x="87111" y="2660430"/>
                        <a:ext cx="2465590" cy="816195"/>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DBB9DB76-E0F0-4FAD-AD7B-4DF2DC233D5D}"/>
              </a:ext>
            </a:extLst>
          </p:cNvPr>
          <p:cNvSpPr/>
          <p:nvPr/>
        </p:nvSpPr>
        <p:spPr>
          <a:xfrm>
            <a:off x="425727" y="4960090"/>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Goal: Minimize standard deviation of </a:t>
            </a:r>
          </a:p>
        </p:txBody>
      </p:sp>
      <p:graphicFrame>
        <p:nvGraphicFramePr>
          <p:cNvPr id="9" name="Object 8">
            <a:extLst>
              <a:ext uri="{FF2B5EF4-FFF2-40B4-BE49-F238E27FC236}">
                <a16:creationId xmlns:a16="http://schemas.microsoft.com/office/drawing/2014/main" id="{B6C204D6-6A12-4B18-9C77-1C0AB9690906}"/>
              </a:ext>
            </a:extLst>
          </p:cNvPr>
          <p:cNvGraphicFramePr>
            <a:graphicFrameLocks noChangeAspect="1"/>
          </p:cNvGraphicFramePr>
          <p:nvPr>
            <p:extLst>
              <p:ext uri="{D42A27DB-BD31-4B8C-83A1-F6EECF244321}">
                <p14:modId xmlns:p14="http://schemas.microsoft.com/office/powerpoint/2010/main" val="1723163841"/>
              </p:ext>
            </p:extLst>
          </p:nvPr>
        </p:nvGraphicFramePr>
        <p:xfrm>
          <a:off x="3360738" y="5432198"/>
          <a:ext cx="355600" cy="385762"/>
        </p:xfrm>
        <a:graphic>
          <a:graphicData uri="http://schemas.openxmlformats.org/presentationml/2006/ole">
            <mc:AlternateContent xmlns:mc="http://schemas.openxmlformats.org/markup-compatibility/2006">
              <mc:Choice xmlns:v="urn:schemas-microsoft-com:vml" Requires="v">
                <p:oleObj spid="_x0000_s9332" name="Equation" r:id="rId6" imgW="152280" imgH="164880" progId="Equation.DSMT4">
                  <p:embed/>
                </p:oleObj>
              </mc:Choice>
              <mc:Fallback>
                <p:oleObj name="Equation" r:id="rId6" imgW="152280" imgH="164880" progId="Equation.DSMT4">
                  <p:embed/>
                  <p:pic>
                    <p:nvPicPr>
                      <p:cNvPr id="10" name="Object 9">
                        <a:extLst>
                          <a:ext uri="{FF2B5EF4-FFF2-40B4-BE49-F238E27FC236}">
                            <a16:creationId xmlns:a16="http://schemas.microsoft.com/office/drawing/2014/main" id="{62305C79-E696-4FEB-8FE7-902132101CF1}"/>
                          </a:ext>
                        </a:extLst>
                      </p:cNvPr>
                      <p:cNvPicPr/>
                      <p:nvPr/>
                    </p:nvPicPr>
                    <p:blipFill>
                      <a:blip r:embed="rId7"/>
                      <a:stretch>
                        <a:fillRect/>
                      </a:stretch>
                    </p:blipFill>
                    <p:spPr>
                      <a:xfrm>
                        <a:off x="3360738" y="5432198"/>
                        <a:ext cx="355600" cy="385762"/>
                      </a:xfrm>
                      <a:prstGeom prst="rect">
                        <a:avLst/>
                      </a:prstGeom>
                    </p:spPr>
                  </p:pic>
                </p:oleObj>
              </mc:Fallback>
            </mc:AlternateContent>
          </a:graphicData>
        </a:graphic>
      </p:graphicFrame>
    </p:spTree>
    <p:extLst>
      <p:ext uri="{BB962C8B-B14F-4D97-AF65-F5344CB8AC3E}">
        <p14:creationId xmlns:p14="http://schemas.microsoft.com/office/powerpoint/2010/main" val="1077887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78819" y="1"/>
            <a:ext cx="6586363" cy="5486400"/>
          </a:xfrm>
          <a:prstGeom prst="rect">
            <a:avLst/>
          </a:prstGeom>
        </p:spPr>
      </p:pic>
      <p:sp>
        <p:nvSpPr>
          <p:cNvPr id="3" name="Rectangle 2"/>
          <p:cNvSpPr/>
          <p:nvPr/>
        </p:nvSpPr>
        <p:spPr>
          <a:xfrm rot="20098985">
            <a:off x="1575721" y="1878221"/>
            <a:ext cx="3523436"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Preliminary</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TextBox 3">
            <a:extLst>
              <a:ext uri="{FF2B5EF4-FFF2-40B4-BE49-F238E27FC236}">
                <a16:creationId xmlns:a16="http://schemas.microsoft.com/office/drawing/2014/main" id="{01BF3421-4401-4C93-BD5B-2AC038DA70D0}"/>
              </a:ext>
            </a:extLst>
          </p:cNvPr>
          <p:cNvSpPr txBox="1"/>
          <p:nvPr/>
        </p:nvSpPr>
        <p:spPr>
          <a:xfrm>
            <a:off x="5817861" y="4205317"/>
            <a:ext cx="3164214" cy="307777"/>
          </a:xfrm>
          <a:prstGeom prst="rect">
            <a:avLst/>
          </a:prstGeom>
          <a:solidFill>
            <a:srgbClr val="FFFF00"/>
          </a:solidFill>
          <a:ln w="28575">
            <a:solidFill>
              <a:schemeClr val="accent1"/>
            </a:solidFill>
          </a:ln>
        </p:spPr>
        <p:txBody>
          <a:bodyPr wrap="square" rtlCol="0">
            <a:spAutoFit/>
          </a:bodyPr>
          <a:lstStyle/>
          <a:p>
            <a:r>
              <a:rPr lang="en-US" sz="1400" dirty="0">
                <a:latin typeface="Georgia" pitchFamily="18" charset="0"/>
              </a:rPr>
              <a:t>Using current from charge integrator</a:t>
            </a:r>
          </a:p>
        </p:txBody>
      </p:sp>
      <p:sp>
        <p:nvSpPr>
          <p:cNvPr id="2" name="Rectangle: Rounded Corners 1">
            <a:extLst>
              <a:ext uri="{FF2B5EF4-FFF2-40B4-BE49-F238E27FC236}">
                <a16:creationId xmlns:a16="http://schemas.microsoft.com/office/drawing/2014/main" id="{635F8AA0-FE04-4E71-A028-9391B59105DA}"/>
              </a:ext>
            </a:extLst>
          </p:cNvPr>
          <p:cNvSpPr/>
          <p:nvPr/>
        </p:nvSpPr>
        <p:spPr>
          <a:xfrm>
            <a:off x="4302610" y="3737113"/>
            <a:ext cx="885615" cy="1172817"/>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007343-D1C9-4EAF-9209-6D1BDA45EAAA}"/>
              </a:ext>
            </a:extLst>
          </p:cNvPr>
          <p:cNvSpPr txBox="1"/>
          <p:nvPr/>
        </p:nvSpPr>
        <p:spPr>
          <a:xfrm>
            <a:off x="1906325" y="3219698"/>
            <a:ext cx="3281899" cy="307777"/>
          </a:xfrm>
          <a:prstGeom prst="rect">
            <a:avLst/>
          </a:prstGeom>
          <a:solidFill>
            <a:srgbClr val="FFFF00"/>
          </a:solidFill>
          <a:ln w="28575">
            <a:solidFill>
              <a:schemeClr val="accent1"/>
            </a:solidFill>
          </a:ln>
        </p:spPr>
        <p:txBody>
          <a:bodyPr wrap="square" rtlCol="0">
            <a:spAutoFit/>
          </a:bodyPr>
          <a:lstStyle/>
          <a:p>
            <a:r>
              <a:rPr lang="en-US" sz="1400" dirty="0">
                <a:latin typeface="Georgia" pitchFamily="18" charset="0"/>
              </a:rPr>
              <a:t>Expected region for (</a:t>
            </a:r>
            <a:r>
              <a:rPr lang="en-US" sz="1400" dirty="0" err="1">
                <a:latin typeface="Georgia" pitchFamily="18" charset="0"/>
              </a:rPr>
              <a:t>p,xn</a:t>
            </a:r>
            <a:r>
              <a:rPr lang="en-US" sz="1400" dirty="0">
                <a:latin typeface="Georgia" pitchFamily="18" charset="0"/>
              </a:rPr>
              <a:t>)</a:t>
            </a:r>
            <a:r>
              <a:rPr lang="en-US" sz="1400" baseline="30000" dirty="0">
                <a:latin typeface="Georgia" pitchFamily="18" charset="0"/>
              </a:rPr>
              <a:t>52</a:t>
            </a:r>
            <a:r>
              <a:rPr lang="en-US" sz="1400" dirty="0">
                <a:latin typeface="Georgia" pitchFamily="18" charset="0"/>
              </a:rPr>
              <a:t>Mn peak…</a:t>
            </a:r>
          </a:p>
        </p:txBody>
      </p:sp>
    </p:spTree>
    <p:extLst>
      <p:ext uri="{BB962C8B-B14F-4D97-AF65-F5344CB8AC3E}">
        <p14:creationId xmlns:p14="http://schemas.microsoft.com/office/powerpoint/2010/main" val="126034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C793-10CE-4C9F-928F-A02EF26BA0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2C1BED-51DC-443F-99F2-E8E7212D763F}"/>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DAD4B3D9-1459-44AB-9692-282B5F69DCA1}"/>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6962EB11-F55A-43CA-919A-76D59A2B3361}"/>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6A84C638-EF34-4CD8-A0CC-7D55DD23E1DC}"/>
              </a:ext>
            </a:extLst>
          </p:cNvPr>
          <p:cNvPicPr>
            <a:picLocks noChangeAspect="1"/>
          </p:cNvPicPr>
          <p:nvPr/>
        </p:nvPicPr>
        <p:blipFill>
          <a:blip r:embed="rId2"/>
          <a:stretch>
            <a:fillRect/>
          </a:stretch>
        </p:blipFill>
        <p:spPr>
          <a:xfrm>
            <a:off x="2335696" y="28079"/>
            <a:ext cx="6619461" cy="6781476"/>
          </a:xfrm>
          <a:prstGeom prst="rect">
            <a:avLst/>
          </a:prstGeom>
        </p:spPr>
      </p:pic>
      <p:pic>
        <p:nvPicPr>
          <p:cNvPr id="7" name="Picture 6">
            <a:extLst>
              <a:ext uri="{FF2B5EF4-FFF2-40B4-BE49-F238E27FC236}">
                <a16:creationId xmlns:a16="http://schemas.microsoft.com/office/drawing/2014/main" id="{1B50D6D6-AACD-4D3A-9C08-C6361E9E351B}"/>
              </a:ext>
            </a:extLst>
          </p:cNvPr>
          <p:cNvPicPr>
            <a:picLocks noChangeAspect="1"/>
          </p:cNvPicPr>
          <p:nvPr/>
        </p:nvPicPr>
        <p:blipFill>
          <a:blip r:embed="rId3"/>
          <a:stretch>
            <a:fillRect/>
          </a:stretch>
        </p:blipFill>
        <p:spPr>
          <a:xfrm>
            <a:off x="421171" y="1328117"/>
            <a:ext cx="3829050" cy="5314950"/>
          </a:xfrm>
          <a:prstGeom prst="rect">
            <a:avLst/>
          </a:prstGeom>
        </p:spPr>
      </p:pic>
      <p:sp>
        <p:nvSpPr>
          <p:cNvPr id="8" name="Rectangle: Rounded Corners 7">
            <a:extLst>
              <a:ext uri="{FF2B5EF4-FFF2-40B4-BE49-F238E27FC236}">
                <a16:creationId xmlns:a16="http://schemas.microsoft.com/office/drawing/2014/main" id="{36409EA9-EC1A-4276-AD87-9D57BC2D2BCD}"/>
              </a:ext>
            </a:extLst>
          </p:cNvPr>
          <p:cNvSpPr/>
          <p:nvPr/>
        </p:nvSpPr>
        <p:spPr>
          <a:xfrm>
            <a:off x="594761" y="1720809"/>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E0E1765-C343-463D-9701-C385C82802EF}"/>
              </a:ext>
            </a:extLst>
          </p:cNvPr>
          <p:cNvSpPr/>
          <p:nvPr/>
        </p:nvSpPr>
        <p:spPr>
          <a:xfrm>
            <a:off x="594761" y="5967215"/>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18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16200" y="125680"/>
            <a:ext cx="7311601" cy="5486400"/>
          </a:xfrm>
          <a:prstGeom prst="rect">
            <a:avLst/>
          </a:prstGeom>
        </p:spPr>
      </p:pic>
      <p:sp>
        <p:nvSpPr>
          <p:cNvPr id="3" name="Rectangle 2"/>
          <p:cNvSpPr/>
          <p:nvPr/>
        </p:nvSpPr>
        <p:spPr>
          <a:xfrm rot="20098985">
            <a:off x="1436572" y="840368"/>
            <a:ext cx="3523436"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Preliminary</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5468946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
        <p:nvSpPr>
          <p:cNvPr id="9" name="Rectangle 8">
            <a:extLst>
              <a:ext uri="{FF2B5EF4-FFF2-40B4-BE49-F238E27FC236}">
                <a16:creationId xmlns:a16="http://schemas.microsoft.com/office/drawing/2014/main" id="{DA93EFA1-9496-4AB4-AE45-46B0FEACBD36}"/>
              </a:ext>
            </a:extLst>
          </p:cNvPr>
          <p:cNvSpPr/>
          <p:nvPr/>
        </p:nvSpPr>
        <p:spPr>
          <a:xfrm>
            <a:off x="4214191" y="6032768"/>
            <a:ext cx="5083371" cy="861774"/>
          </a:xfrm>
          <a:prstGeom prst="rect">
            <a:avLst/>
          </a:prstGeom>
        </p:spPr>
        <p:txBody>
          <a:bodyPr wrap="square">
            <a:spAutoFit/>
          </a:bodyPr>
          <a:lstStyle/>
          <a:p>
            <a:r>
              <a:rPr lang="en-US" sz="1000" dirty="0">
                <a:solidFill>
                  <a:schemeClr val="bg1"/>
                </a:solidFill>
              </a:rPr>
              <a:t>[1]	C. Whipple and S. Larson, </a:t>
            </a:r>
            <a:r>
              <a:rPr lang="en-US" sz="1000" i="1" dirty="0">
                <a:solidFill>
                  <a:schemeClr val="bg1"/>
                </a:solidFill>
              </a:rPr>
              <a:t>Medical Isotope Production Without Highly Enriched Uranium</a:t>
            </a:r>
            <a:r>
              <a:rPr lang="en-US" sz="1000" dirty="0">
                <a:solidFill>
                  <a:schemeClr val="bg1"/>
                </a:solidFill>
              </a:rPr>
              <a:t>, 2009.</a:t>
            </a:r>
          </a:p>
          <a:p>
            <a:r>
              <a:rPr lang="en-US" sz="1000" dirty="0">
                <a:solidFill>
                  <a:schemeClr val="bg1"/>
                </a:solidFill>
              </a:rPr>
              <a:t>[2]	United States Government Accountability Office and U.S. General Accounting Office, </a:t>
            </a:r>
            <a:r>
              <a:rPr lang="en-US" sz="1000" i="1" dirty="0">
                <a:solidFill>
                  <a:schemeClr val="bg1"/>
                </a:solidFill>
              </a:rPr>
              <a:t>Report GAO-08-452</a:t>
            </a:r>
            <a:r>
              <a:rPr lang="en-US" sz="1000" dirty="0">
                <a:solidFill>
                  <a:schemeClr val="bg1"/>
                </a:solidFill>
              </a:rPr>
              <a:t>,2008.</a:t>
            </a:r>
          </a:p>
          <a:p>
            <a:r>
              <a:rPr lang="en-US" sz="1000" dirty="0">
                <a:solidFill>
                  <a:schemeClr val="bg1"/>
                </a:solidFill>
              </a:rPr>
              <a:t>[3]	A. N. Khalid, </a:t>
            </a:r>
            <a:r>
              <a:rPr lang="en-US" sz="1000" i="1" dirty="0">
                <a:solidFill>
                  <a:schemeClr val="bg1"/>
                </a:solidFill>
              </a:rPr>
              <a:t>et al</a:t>
            </a:r>
            <a:r>
              <a:rPr lang="en-US" sz="1000" dirty="0">
                <a:solidFill>
                  <a:schemeClr val="bg1"/>
                </a:solidFill>
              </a:rPr>
              <a:t>, “</a:t>
            </a:r>
            <a:r>
              <a:rPr lang="en-US" sz="1000" i="1" dirty="0">
                <a:solidFill>
                  <a:schemeClr val="bg1"/>
                </a:solidFill>
              </a:rPr>
              <a:t>Arch. </a:t>
            </a:r>
            <a:r>
              <a:rPr lang="en-US" sz="1000" i="1" dirty="0" err="1">
                <a:solidFill>
                  <a:schemeClr val="bg1"/>
                </a:solidFill>
              </a:rPr>
              <a:t>Otolaryngol</a:t>
            </a:r>
            <a:r>
              <a:rPr lang="en-US" sz="1000" i="1" dirty="0">
                <a:solidFill>
                  <a:schemeClr val="bg1"/>
                </a:solidFill>
              </a:rPr>
              <a:t>. Neck Surg.</a:t>
            </a:r>
            <a:r>
              <a:rPr lang="en-US" sz="1000" dirty="0">
                <a:solidFill>
                  <a:schemeClr val="bg1"/>
                </a:solidFill>
              </a:rPr>
              <a:t>, vol. 132, no. 3, pp. 244–250, 2006.</a:t>
            </a:r>
          </a:p>
        </p:txBody>
      </p:sp>
      <p:sp>
        <p:nvSpPr>
          <p:cNvPr id="12" name="Content Placeholder 2">
            <a:extLst>
              <a:ext uri="{FF2B5EF4-FFF2-40B4-BE49-F238E27FC236}">
                <a16:creationId xmlns:a16="http://schemas.microsoft.com/office/drawing/2014/main" id="{8F5C69BE-7728-4D36-A985-3904ECAE2AB9}"/>
              </a:ext>
            </a:extLst>
          </p:cNvPr>
          <p:cNvSpPr txBox="1">
            <a:spLocks/>
          </p:cNvSpPr>
          <p:nvPr/>
        </p:nvSpPr>
        <p:spPr>
          <a:xfrm>
            <a:off x="482600" y="1649711"/>
            <a:ext cx="8446168" cy="4114985"/>
          </a:xfrm>
          <a:prstGeom prst="rect">
            <a:avLst/>
          </a:prstGeom>
        </p:spPr>
        <p:txBody>
          <a:bodyPr vert="horz" lIns="91440" tIns="45720" rIns="91440" bIns="45720" rtlCol="0">
            <a:normAutofit fontScale="92500" lnSpcReduction="20000"/>
          </a:bodyPr>
          <a:lstStyle/>
          <a:p>
            <a:pPr marL="342900" indent="-342900">
              <a:spcBef>
                <a:spcPct val="20000"/>
              </a:spcBef>
              <a:buFont typeface="Arial"/>
              <a:buChar char="•"/>
            </a:pPr>
            <a:r>
              <a:rPr lang="en-US" sz="2200" dirty="0">
                <a:solidFill>
                  <a:srgbClr val="2D637F"/>
                </a:solidFill>
                <a:latin typeface="Lucida Grande"/>
                <a:cs typeface="Lucida Grande"/>
              </a:rPr>
              <a:t>Major isotopes in modern clinical nuclear medicine:</a:t>
            </a:r>
          </a:p>
          <a:p>
            <a:pPr marL="800100" lvl="1" indent="-342900">
              <a:spcBef>
                <a:spcPct val="20000"/>
              </a:spcBef>
              <a:buFont typeface="Arial"/>
              <a:buChar char="•"/>
            </a:pPr>
            <a:r>
              <a:rPr lang="en-US" sz="2200" baseline="30000" dirty="0">
                <a:solidFill>
                  <a:srgbClr val="2D637F"/>
                </a:solidFill>
                <a:latin typeface="Lucida Grande"/>
                <a:cs typeface="Lucida Grande"/>
              </a:rPr>
              <a:t>99m</a:t>
            </a:r>
            <a:r>
              <a:rPr lang="en-US" sz="2200" dirty="0">
                <a:solidFill>
                  <a:srgbClr val="2D637F"/>
                </a:solidFill>
                <a:latin typeface="Lucida Grande"/>
                <a:cs typeface="Lucida Grande"/>
              </a:rPr>
              <a:t>Tc</a:t>
            </a:r>
          </a:p>
          <a:p>
            <a:pPr marL="1257300" lvl="2" indent="-342900">
              <a:spcBef>
                <a:spcPct val="20000"/>
              </a:spcBef>
              <a:buFont typeface="Arial"/>
              <a:buChar char="•"/>
            </a:pPr>
            <a:r>
              <a:rPr lang="en-US" dirty="0">
                <a:solidFill>
                  <a:srgbClr val="2D637F"/>
                </a:solidFill>
                <a:latin typeface="Lucida Grande"/>
                <a:cs typeface="Lucida Grande"/>
              </a:rPr>
              <a:t>Diagnostic isotope for cardiac, renal, lung function, tumor imaging</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10-mCi dose ranges $20-40</a:t>
            </a:r>
            <a:r>
              <a:rPr lang="en-US" baseline="30000" dirty="0">
                <a:solidFill>
                  <a:srgbClr val="2D637F"/>
                </a:solidFill>
                <a:latin typeface="Lucida Grande"/>
                <a:cs typeface="Lucida Grande"/>
              </a:rPr>
              <a:t>1</a:t>
            </a:r>
            <a:r>
              <a:rPr lang="en-US" dirty="0">
                <a:solidFill>
                  <a:srgbClr val="2D637F"/>
                </a:solidFill>
                <a:latin typeface="Lucida Grande"/>
                <a:cs typeface="Lucida Grande"/>
              </a:rPr>
              <a:t>  </a:t>
            </a:r>
          </a:p>
          <a:p>
            <a:pPr marL="800100" lvl="1" indent="-342900">
              <a:spcBef>
                <a:spcPct val="20000"/>
              </a:spcBef>
              <a:buFont typeface="Arial"/>
              <a:buChar char="•"/>
            </a:pPr>
            <a:r>
              <a:rPr lang="en-US" sz="2200" baseline="30000" dirty="0">
                <a:solidFill>
                  <a:srgbClr val="2D637F"/>
                </a:solidFill>
                <a:latin typeface="Lucida Grande"/>
                <a:cs typeface="Lucida Grande"/>
              </a:rPr>
              <a:t>18</a:t>
            </a:r>
            <a:r>
              <a:rPr lang="en-US" sz="2200"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PET isotope used for metabolic tumor &amp; metastasis imaging</a:t>
            </a:r>
          </a:p>
          <a:p>
            <a:pPr marL="1257300" lvl="2" indent="-342900">
              <a:spcBef>
                <a:spcPct val="20000"/>
              </a:spcBef>
              <a:buFont typeface="Arial"/>
              <a:buChar char="•"/>
            </a:pPr>
            <a:r>
              <a:rPr lang="en-US" dirty="0">
                <a:solidFill>
                  <a:srgbClr val="2D637F"/>
                </a:solidFill>
                <a:latin typeface="Lucida Grande"/>
                <a:cs typeface="Lucida Grande"/>
              </a:rPr>
              <a:t>Produced by K~15 medical cyclotrons via </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O(</a:t>
            </a:r>
            <a:r>
              <a:rPr lang="en-US" dirty="0" err="1">
                <a:solidFill>
                  <a:srgbClr val="2D637F"/>
                </a:solidFill>
                <a:latin typeface="Lucida Grande"/>
                <a:cs typeface="Lucida Grande"/>
              </a:rPr>
              <a:t>p,n</a:t>
            </a:r>
            <a:r>
              <a:rPr lang="en-US" dirty="0">
                <a:solidFill>
                  <a:srgbClr val="2D637F"/>
                </a:solidFill>
                <a:latin typeface="Lucida Grande"/>
                <a:cs typeface="Lucida Grande"/>
              </a:rPr>
              <a:t>)</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Costs per 5-mCi dose ranges $400-800</a:t>
            </a:r>
            <a:r>
              <a:rPr lang="en-US" baseline="30000" dirty="0">
                <a:solidFill>
                  <a:srgbClr val="2D637F"/>
                </a:solidFill>
                <a:latin typeface="Lucida Grande"/>
                <a:cs typeface="Lucida Grande"/>
              </a:rPr>
              <a:t>2</a:t>
            </a:r>
          </a:p>
          <a:p>
            <a:pPr marL="800100" lvl="1" indent="-342900">
              <a:spcBef>
                <a:spcPct val="20000"/>
              </a:spcBef>
              <a:buFont typeface="Arial"/>
              <a:buChar char="•"/>
            </a:pPr>
            <a:r>
              <a:rPr lang="en-US" sz="2200" baseline="30000" dirty="0">
                <a:solidFill>
                  <a:srgbClr val="2D637F"/>
                </a:solidFill>
                <a:latin typeface="Lucida Grande"/>
                <a:cs typeface="Lucida Grande"/>
              </a:rPr>
              <a:t>131</a:t>
            </a:r>
            <a:r>
              <a:rPr lang="en-US" sz="2200" dirty="0">
                <a:solidFill>
                  <a:srgbClr val="2D637F"/>
                </a:solidFill>
                <a:latin typeface="Lucida Grande"/>
                <a:cs typeface="Lucida Grande"/>
              </a:rPr>
              <a:t>I</a:t>
            </a:r>
          </a:p>
          <a:p>
            <a:pPr marL="1257300" lvl="2" indent="-342900">
              <a:spcBef>
                <a:spcPct val="20000"/>
              </a:spcBef>
              <a:buFont typeface="Arial"/>
              <a:buChar char="•"/>
            </a:pPr>
            <a:r>
              <a:rPr lang="el-GR" dirty="0">
                <a:solidFill>
                  <a:srgbClr val="2D637F"/>
                </a:solidFill>
                <a:latin typeface="Lucida Grande"/>
                <a:cs typeface="Lucida Grande"/>
              </a:rPr>
              <a:t>β</a:t>
            </a:r>
            <a:r>
              <a:rPr lang="en-US" dirty="0">
                <a:solidFill>
                  <a:srgbClr val="2D637F"/>
                </a:solidFill>
                <a:latin typeface="Lucida Grande"/>
                <a:cs typeface="Lucida Grande"/>
              </a:rPr>
              <a:t>-therapy isotope used for treatment of cancers, including thyroid and neuroendocrine</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200-mCi dose approximately $200</a:t>
            </a:r>
            <a:r>
              <a:rPr lang="en-US" baseline="30000" dirty="0">
                <a:solidFill>
                  <a:srgbClr val="2D637F"/>
                </a:solidFill>
                <a:latin typeface="Lucida Grande"/>
                <a:cs typeface="Lucida Grande"/>
              </a:rPr>
              <a:t>3</a:t>
            </a:r>
          </a:p>
        </p:txBody>
      </p:sp>
      <p:sp>
        <p:nvSpPr>
          <p:cNvPr id="13" name="Rectangle 12">
            <a:extLst>
              <a:ext uri="{FF2B5EF4-FFF2-40B4-BE49-F238E27FC236}">
                <a16:creationId xmlns:a16="http://schemas.microsoft.com/office/drawing/2014/main" id="{0CB53AD7-8CF5-49CA-BE28-E2847A5AA482}"/>
              </a:ext>
            </a:extLst>
          </p:cNvPr>
          <p:cNvSpPr/>
          <p:nvPr/>
        </p:nvSpPr>
        <p:spPr>
          <a:xfrm>
            <a:off x="745435" y="4149494"/>
            <a:ext cx="8309113" cy="17964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C96D8C8-FC49-4C7A-AE45-61832542CBF3}"/>
              </a:ext>
            </a:extLst>
          </p:cNvPr>
          <p:cNvPicPr>
            <a:picLocks noChangeAspect="1"/>
          </p:cNvPicPr>
          <p:nvPr/>
        </p:nvPicPr>
        <p:blipFill>
          <a:blip r:embed="rId3"/>
          <a:stretch>
            <a:fillRect/>
          </a:stretch>
        </p:blipFill>
        <p:spPr>
          <a:xfrm>
            <a:off x="5816600" y="3803713"/>
            <a:ext cx="3175058" cy="2185621"/>
          </a:xfrm>
          <a:prstGeom prst="rect">
            <a:avLst/>
          </a:prstGeom>
        </p:spPr>
      </p:pic>
      <p:sp>
        <p:nvSpPr>
          <p:cNvPr id="5" name="Rectangle 4">
            <a:extLst>
              <a:ext uri="{FF2B5EF4-FFF2-40B4-BE49-F238E27FC236}">
                <a16:creationId xmlns:a16="http://schemas.microsoft.com/office/drawing/2014/main" id="{C7084164-49C9-413C-BA9B-63CF58514620}"/>
              </a:ext>
            </a:extLst>
          </p:cNvPr>
          <p:cNvSpPr/>
          <p:nvPr/>
        </p:nvSpPr>
        <p:spPr>
          <a:xfrm>
            <a:off x="4512364" y="5188381"/>
            <a:ext cx="1620079" cy="577081"/>
          </a:xfrm>
          <a:prstGeom prst="rect">
            <a:avLst/>
          </a:prstGeom>
        </p:spPr>
        <p:txBody>
          <a:bodyPr wrap="square">
            <a:spAutoFit/>
          </a:bodyPr>
          <a:lstStyle/>
          <a:p>
            <a:r>
              <a:rPr lang="en-US" sz="1050" dirty="0"/>
              <a:t>Dr. Jonathan </a:t>
            </a:r>
            <a:r>
              <a:rPr lang="en-US" sz="1050" dirty="0" err="1"/>
              <a:t>McConathy</a:t>
            </a:r>
            <a:r>
              <a:rPr lang="en-US" sz="1050" dirty="0"/>
              <a:t>, Washington University in St. Louis</a:t>
            </a:r>
          </a:p>
        </p:txBody>
      </p:sp>
    </p:spTree>
    <p:extLst>
      <p:ext uri="{BB962C8B-B14F-4D97-AF65-F5344CB8AC3E}">
        <p14:creationId xmlns:p14="http://schemas.microsoft.com/office/powerpoint/2010/main" val="226398402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633C4AA7-8AEA-49D0-B468-903014F51257}"/>
              </a:ext>
            </a:extLst>
          </p:cNvPr>
          <p:cNvSpPr txBox="1">
            <a:spLocks/>
          </p:cNvSpPr>
          <p:nvPr/>
        </p:nvSpPr>
        <p:spPr>
          <a:xfrm>
            <a:off x="314632" y="1649712"/>
            <a:ext cx="8614136" cy="387478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000" dirty="0">
                <a:solidFill>
                  <a:srgbClr val="2D637F"/>
                </a:solidFill>
                <a:latin typeface="Lucida Grande"/>
                <a:cs typeface="Lucida Grande"/>
              </a:rPr>
              <a:t>Constant Temperature + Fermi Gas:</a:t>
            </a:r>
            <a:br>
              <a:rPr lang="en-US" sz="2000" dirty="0">
                <a:solidFill>
                  <a:srgbClr val="2D637F"/>
                </a:solidFill>
                <a:latin typeface="Lucida Grande"/>
                <a:cs typeface="Lucida Grande"/>
              </a:rPr>
            </a:br>
            <a:br>
              <a:rPr lang="en-US" sz="2000" dirty="0">
                <a:solidFill>
                  <a:srgbClr val="2D637F"/>
                </a:solidFill>
                <a:latin typeface="Lucida Grande"/>
                <a:cs typeface="Lucida Grande"/>
              </a:rPr>
            </a:br>
            <a:br>
              <a:rPr lang="en-US" sz="2000" dirty="0">
                <a:solidFill>
                  <a:srgbClr val="2D637F"/>
                </a:solidFill>
                <a:latin typeface="Lucida Grande"/>
                <a:cs typeface="Lucida Grande"/>
              </a:rPr>
            </a:br>
            <a:br>
              <a:rPr lang="en-US" sz="2000" dirty="0">
                <a:solidFill>
                  <a:srgbClr val="2D637F"/>
                </a:solidFill>
                <a:latin typeface="Lucida Grande"/>
                <a:cs typeface="Lucida Grande"/>
              </a:rPr>
            </a:br>
            <a:br>
              <a:rPr lang="en-US" sz="2000" dirty="0">
                <a:solidFill>
                  <a:srgbClr val="2D637F"/>
                </a:solidFill>
                <a:latin typeface="Lucida Grande"/>
                <a:cs typeface="Lucida Grande"/>
              </a:rPr>
            </a:br>
            <a:endParaRPr lang="en-US" sz="2000" dirty="0">
              <a:solidFill>
                <a:srgbClr val="2D637F"/>
              </a:solidFill>
              <a:latin typeface="Lucida Grande"/>
              <a:cs typeface="Lucida Grande"/>
            </a:endParaRPr>
          </a:p>
          <a:p>
            <a:pPr marL="342900" lvl="0" indent="-342900">
              <a:spcBef>
                <a:spcPct val="20000"/>
              </a:spcBef>
              <a:buFont typeface="Arial"/>
              <a:buChar char="•"/>
              <a:defRPr/>
            </a:pPr>
            <a:r>
              <a:rPr lang="en-US" sz="2000" dirty="0">
                <a:solidFill>
                  <a:srgbClr val="2D637F"/>
                </a:solidFill>
                <a:latin typeface="Lucida Grande"/>
                <a:cs typeface="Lucida Grande"/>
              </a:rPr>
              <a:t>In TALYS, </a:t>
            </a:r>
            <a:r>
              <a:rPr lang="en-US" sz="2000" i="1" dirty="0" err="1">
                <a:solidFill>
                  <a:srgbClr val="2D637F"/>
                </a:solidFill>
                <a:latin typeface="Lucida Grande"/>
                <a:cs typeface="Lucida Grande"/>
              </a:rPr>
              <a:t>R</a:t>
            </a:r>
            <a:r>
              <a:rPr lang="en-US" sz="2000" i="1" baseline="-25000" dirty="0" err="1">
                <a:solidFill>
                  <a:srgbClr val="2D637F"/>
                </a:solidFill>
                <a:latin typeface="Lucida Grande"/>
                <a:cs typeface="Lucida Grande"/>
              </a:rPr>
              <a:t>spin</a:t>
            </a:r>
            <a:r>
              <a:rPr lang="en-US" sz="2000" i="1" baseline="-25000" dirty="0">
                <a:solidFill>
                  <a:srgbClr val="2D637F"/>
                </a:solidFill>
                <a:latin typeface="Lucida Grande"/>
                <a:cs typeface="Lucida Grande"/>
              </a:rPr>
              <a:t>-cut</a:t>
            </a:r>
            <a:r>
              <a:rPr lang="en-US" sz="2000" dirty="0">
                <a:solidFill>
                  <a:srgbClr val="2D637F"/>
                </a:solidFill>
                <a:latin typeface="Lucida Grande"/>
                <a:cs typeface="Lucida Grande"/>
              </a:rPr>
              <a:t> is used as a tunable scaling parameter for </a:t>
            </a:r>
            <a:r>
              <a:rPr lang="el-GR" sz="2000" dirty="0">
                <a:solidFill>
                  <a:srgbClr val="2D637F"/>
                </a:solidFill>
                <a:latin typeface="Lucida Grande"/>
                <a:cs typeface="Lucida Grande"/>
              </a:rPr>
              <a:t>σ</a:t>
            </a:r>
            <a:r>
              <a:rPr lang="en-US" sz="2000" baseline="30000" dirty="0">
                <a:solidFill>
                  <a:srgbClr val="2D637F"/>
                </a:solidFill>
                <a:latin typeface="Lucida Grande"/>
                <a:cs typeface="Lucida Grande"/>
              </a:rPr>
              <a:t>2</a:t>
            </a:r>
          </a:p>
        </p:txBody>
      </p:sp>
      <p:pic>
        <p:nvPicPr>
          <p:cNvPr id="6" name="Picture 5">
            <a:extLst>
              <a:ext uri="{FF2B5EF4-FFF2-40B4-BE49-F238E27FC236}">
                <a16:creationId xmlns:a16="http://schemas.microsoft.com/office/drawing/2014/main" id="{6008A530-E140-4C41-A6B5-4101B651BC2C}"/>
              </a:ext>
            </a:extLst>
          </p:cNvPr>
          <p:cNvPicPr>
            <a:picLocks noChangeAspect="1"/>
          </p:cNvPicPr>
          <p:nvPr/>
        </p:nvPicPr>
        <p:blipFill>
          <a:blip r:embed="rId3"/>
          <a:stretch>
            <a:fillRect/>
          </a:stretch>
        </p:blipFill>
        <p:spPr>
          <a:xfrm>
            <a:off x="1457325" y="2097114"/>
            <a:ext cx="2352675" cy="514350"/>
          </a:xfrm>
          <a:prstGeom prst="rect">
            <a:avLst/>
          </a:prstGeom>
        </p:spPr>
      </p:pic>
      <p:pic>
        <p:nvPicPr>
          <p:cNvPr id="7" name="Picture 6">
            <a:extLst>
              <a:ext uri="{FF2B5EF4-FFF2-40B4-BE49-F238E27FC236}">
                <a16:creationId xmlns:a16="http://schemas.microsoft.com/office/drawing/2014/main" id="{07EB03F2-5D88-4624-9265-E9A56F174C5B}"/>
              </a:ext>
            </a:extLst>
          </p:cNvPr>
          <p:cNvPicPr>
            <a:picLocks noChangeAspect="1"/>
          </p:cNvPicPr>
          <p:nvPr/>
        </p:nvPicPr>
        <p:blipFill>
          <a:blip r:embed="rId4"/>
          <a:stretch>
            <a:fillRect/>
          </a:stretch>
        </p:blipFill>
        <p:spPr>
          <a:xfrm>
            <a:off x="1352549" y="2649837"/>
            <a:ext cx="6038850" cy="685800"/>
          </a:xfrm>
          <a:prstGeom prst="rect">
            <a:avLst/>
          </a:prstGeom>
        </p:spPr>
      </p:pic>
      <p:pic>
        <p:nvPicPr>
          <p:cNvPr id="12" name="Picture 11">
            <a:extLst>
              <a:ext uri="{FF2B5EF4-FFF2-40B4-BE49-F238E27FC236}">
                <a16:creationId xmlns:a16="http://schemas.microsoft.com/office/drawing/2014/main" id="{6A4D3741-470D-4968-9E51-2D278979E3D0}"/>
              </a:ext>
            </a:extLst>
          </p:cNvPr>
          <p:cNvPicPr>
            <a:picLocks noChangeAspect="1"/>
          </p:cNvPicPr>
          <p:nvPr/>
        </p:nvPicPr>
        <p:blipFill>
          <a:blip r:embed="rId5"/>
          <a:stretch>
            <a:fillRect/>
          </a:stretch>
        </p:blipFill>
        <p:spPr>
          <a:xfrm>
            <a:off x="1562099" y="4129224"/>
            <a:ext cx="1771650" cy="942975"/>
          </a:xfrm>
          <a:prstGeom prst="rect">
            <a:avLst/>
          </a:prstGeom>
        </p:spPr>
      </p:pic>
      <p:sp>
        <p:nvSpPr>
          <p:cNvPr id="13" name="Rectangle 12">
            <a:extLst>
              <a:ext uri="{FF2B5EF4-FFF2-40B4-BE49-F238E27FC236}">
                <a16:creationId xmlns:a16="http://schemas.microsoft.com/office/drawing/2014/main" id="{5D6B8360-A862-414C-B9BF-6798842169C2}"/>
              </a:ext>
            </a:extLst>
          </p:cNvPr>
          <p:cNvSpPr/>
          <p:nvPr/>
        </p:nvSpPr>
        <p:spPr>
          <a:xfrm>
            <a:off x="4686300" y="6135112"/>
            <a:ext cx="4572000" cy="738664"/>
          </a:xfrm>
          <a:prstGeom prst="rect">
            <a:avLst/>
          </a:prstGeom>
        </p:spPr>
        <p:txBody>
          <a:bodyPr>
            <a:spAutoFit/>
          </a:bodyPr>
          <a:lstStyle/>
          <a:p>
            <a:r>
              <a:rPr lang="en-US" sz="1400" dirty="0">
                <a:solidFill>
                  <a:schemeClr val="bg1"/>
                </a:solidFill>
              </a:rPr>
              <a:t>[1]	T. von </a:t>
            </a:r>
            <a:r>
              <a:rPr lang="en-US" sz="1400" dirty="0" err="1">
                <a:solidFill>
                  <a:schemeClr val="bg1"/>
                </a:solidFill>
              </a:rPr>
              <a:t>Egidy</a:t>
            </a:r>
            <a:r>
              <a:rPr lang="en-US" sz="1400" dirty="0">
                <a:solidFill>
                  <a:schemeClr val="bg1"/>
                </a:solidFill>
              </a:rPr>
              <a:t> and D. </a:t>
            </a:r>
            <a:r>
              <a:rPr lang="en-US" sz="1400" dirty="0" err="1">
                <a:solidFill>
                  <a:schemeClr val="bg1"/>
                </a:solidFill>
              </a:rPr>
              <a:t>Bucurescu</a:t>
            </a:r>
            <a:r>
              <a:rPr lang="en-US" sz="1400" dirty="0">
                <a:solidFill>
                  <a:schemeClr val="bg1"/>
                </a:solidFill>
              </a:rPr>
              <a:t>, </a:t>
            </a:r>
            <a:r>
              <a:rPr lang="en-US" sz="1400" i="1" dirty="0">
                <a:solidFill>
                  <a:schemeClr val="bg1"/>
                </a:solidFill>
              </a:rPr>
              <a:t>Phys. Rev. C</a:t>
            </a:r>
            <a:r>
              <a:rPr lang="en-US" sz="1400" dirty="0">
                <a:solidFill>
                  <a:schemeClr val="bg1"/>
                </a:solidFill>
              </a:rPr>
              <a:t>, vol. 80, no. 5, p. 54310, Nov. 2009.</a:t>
            </a:r>
          </a:p>
          <a:p>
            <a:r>
              <a:rPr lang="en-US" sz="1400" dirty="0">
                <a:solidFill>
                  <a:schemeClr val="bg1"/>
                </a:solidFill>
              </a:rPr>
              <a:t>[1]	S. M. </a:t>
            </a:r>
            <a:r>
              <a:rPr lang="en-US" sz="1400" dirty="0" err="1">
                <a:solidFill>
                  <a:schemeClr val="bg1"/>
                </a:solidFill>
              </a:rPr>
              <a:t>Qaim</a:t>
            </a:r>
            <a:r>
              <a:rPr lang="en-US" sz="1400" dirty="0">
                <a:solidFill>
                  <a:schemeClr val="bg1"/>
                </a:solidFill>
              </a:rPr>
              <a:t>, </a:t>
            </a:r>
            <a:r>
              <a:rPr lang="en-US" sz="1400" i="1" dirty="0" err="1">
                <a:solidFill>
                  <a:schemeClr val="bg1"/>
                </a:solidFill>
              </a:rPr>
              <a:t>Nucl</a:t>
            </a:r>
            <a:r>
              <a:rPr lang="en-US" sz="1400" i="1" dirty="0">
                <a:solidFill>
                  <a:schemeClr val="bg1"/>
                </a:solidFill>
              </a:rPr>
              <a:t>. Med. Biol.</a:t>
            </a:r>
            <a:r>
              <a:rPr lang="en-US" sz="1400" dirty="0">
                <a:solidFill>
                  <a:schemeClr val="bg1"/>
                </a:solidFill>
              </a:rPr>
              <a:t>, vol. 44, pp. 31–49, 2016.</a:t>
            </a:r>
          </a:p>
        </p:txBody>
      </p:sp>
      <p:sp>
        <p:nvSpPr>
          <p:cNvPr id="14" name="Title 1">
            <a:extLst>
              <a:ext uri="{FF2B5EF4-FFF2-40B4-BE49-F238E27FC236}">
                <a16:creationId xmlns:a16="http://schemas.microsoft.com/office/drawing/2014/main" id="{779B95BE-5B07-46C5-9F3A-7FC1977756F7}"/>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Spin Distribution</a:t>
            </a:r>
          </a:p>
        </p:txBody>
      </p:sp>
    </p:spTree>
    <p:extLst>
      <p:ext uri="{BB962C8B-B14F-4D97-AF65-F5344CB8AC3E}">
        <p14:creationId xmlns:p14="http://schemas.microsoft.com/office/powerpoint/2010/main" val="1377226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16199" y="121611"/>
            <a:ext cx="7311602" cy="5486400"/>
          </a:xfrm>
          <a:prstGeom prst="rect">
            <a:avLst/>
          </a:prstGeom>
        </p:spPr>
      </p:pic>
      <p:sp>
        <p:nvSpPr>
          <p:cNvPr id="11" name="Rectangle 10"/>
          <p:cNvSpPr/>
          <p:nvPr/>
        </p:nvSpPr>
        <p:spPr>
          <a:xfrm>
            <a:off x="2411919" y="5540872"/>
            <a:ext cx="6516971" cy="84762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2" name="Rectangle 11"/>
          <p:cNvSpPr/>
          <p:nvPr/>
        </p:nvSpPr>
        <p:spPr>
          <a:xfrm>
            <a:off x="1533525" y="5633339"/>
            <a:ext cx="7791450" cy="701731"/>
          </a:xfrm>
          <a:prstGeom prst="rect">
            <a:avLst/>
          </a:prstGeom>
        </p:spPr>
        <p:txBody>
          <a:bodyPr wrap="square">
            <a:spAutoFit/>
          </a:bodyPr>
          <a:lstStyle/>
          <a:p>
            <a:pPr lvl="1" algn="ctr">
              <a:spcBef>
                <a:spcPct val="20000"/>
              </a:spcBef>
              <a:defRPr/>
            </a:pPr>
            <a:r>
              <a:rPr lang="en-US" dirty="0">
                <a:latin typeface="Lucida Grande"/>
                <a:cs typeface="Lucida Grande"/>
              </a:rPr>
              <a:t>Results consistent with R</a:t>
            </a:r>
            <a:r>
              <a:rPr lang="en-US" dirty="0">
                <a:latin typeface="Calibri" panose="020F0502020204030204" pitchFamily="34" charset="0"/>
                <a:cs typeface="Lucida Grande"/>
              </a:rPr>
              <a:t>≈</a:t>
            </a:r>
            <a:r>
              <a:rPr lang="en-US" dirty="0">
                <a:latin typeface="Lucida Grande"/>
                <a:cs typeface="Lucida Grande"/>
              </a:rPr>
              <a:t>1 at high energy.</a:t>
            </a:r>
          </a:p>
          <a:p>
            <a:pPr lvl="1" algn="ctr">
              <a:spcBef>
                <a:spcPct val="20000"/>
              </a:spcBef>
              <a:defRPr/>
            </a:pPr>
            <a:r>
              <a:rPr lang="en-US" dirty="0">
                <a:latin typeface="Lucida Grande"/>
                <a:cs typeface="Lucida Grande"/>
              </a:rPr>
              <a:t>At low energy, results are ambiguous due to energy straggling.</a:t>
            </a:r>
          </a:p>
        </p:txBody>
      </p:sp>
      <p:sp>
        <p:nvSpPr>
          <p:cNvPr id="8" name="Rectangle 7"/>
          <p:cNvSpPr/>
          <p:nvPr/>
        </p:nvSpPr>
        <p:spPr>
          <a:xfrm rot="20098985">
            <a:off x="1436572" y="840368"/>
            <a:ext cx="3523436"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Preliminary</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009484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28380A-D7A5-4678-8F80-53D635577950}"/>
              </a:ext>
            </a:extLst>
          </p:cNvPr>
          <p:cNvSpPr txBox="1">
            <a:spLocks/>
          </p:cNvSpPr>
          <p:nvPr/>
        </p:nvSpPr>
        <p:spPr>
          <a:xfrm>
            <a:off x="457200" y="165152"/>
            <a:ext cx="7524750"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Spin Distribution Application </a:t>
            </a:r>
          </a:p>
        </p:txBody>
      </p:sp>
      <p:sp>
        <p:nvSpPr>
          <p:cNvPr id="9" name="Content Placeholder 2">
            <a:extLst>
              <a:ext uri="{FF2B5EF4-FFF2-40B4-BE49-F238E27FC236}">
                <a16:creationId xmlns:a16="http://schemas.microsoft.com/office/drawing/2014/main" id="{90FC16E4-470F-45A7-8E7E-6551E5481B3E}"/>
              </a:ext>
            </a:extLst>
          </p:cNvPr>
          <p:cNvSpPr txBox="1">
            <a:spLocks/>
          </p:cNvSpPr>
          <p:nvPr/>
        </p:nvSpPr>
        <p:spPr>
          <a:xfrm>
            <a:off x="314632" y="1649712"/>
            <a:ext cx="8614136" cy="3874788"/>
          </a:xfrm>
          <a:prstGeom prst="rect">
            <a:avLst/>
          </a:prstGeom>
        </p:spPr>
        <p:txBody>
          <a:bodyPr vert="horz" lIns="91440" tIns="45720" rIns="91440" bIns="45720" rtlCol="0">
            <a:normAutofit lnSpcReduction="10000"/>
          </a:bodyPr>
          <a:lstStyle/>
          <a:p>
            <a:pPr marL="342900" lvl="0" indent="-342900">
              <a:spcBef>
                <a:spcPct val="20000"/>
              </a:spcBef>
              <a:buFont typeface="Arial"/>
              <a:buChar char="•"/>
              <a:defRPr/>
            </a:pPr>
            <a:r>
              <a:rPr lang="en-US" sz="2000" dirty="0">
                <a:solidFill>
                  <a:srgbClr val="2D637F"/>
                </a:solidFill>
                <a:latin typeface="Lucida Grande"/>
                <a:cs typeface="Lucida Grande"/>
              </a:rPr>
              <a:t>Through its impact on nuclear level densities, the spin cut-off parameter has a strong impact on the favoring of higher-spin isomers in charged particle-induced reactions – a “tuning parameter” for isomer-to-ground state branching ratio</a:t>
            </a:r>
          </a:p>
          <a:p>
            <a:pPr marL="800100" lvl="1" indent="-342900">
              <a:spcBef>
                <a:spcPct val="20000"/>
              </a:spcBef>
              <a:buFont typeface="Arial"/>
              <a:buChar char="•"/>
              <a:defRPr/>
            </a:pPr>
            <a:r>
              <a:rPr lang="en-US" sz="2000" dirty="0">
                <a:solidFill>
                  <a:srgbClr val="2D637F"/>
                </a:solidFill>
                <a:latin typeface="Lucida Grande"/>
                <a:cs typeface="Lucida Grande"/>
              </a:rPr>
              <a:t>Reaction physics codes can be used to model (</a:t>
            </a:r>
            <a:r>
              <a:rPr lang="el-GR" sz="2000" dirty="0">
                <a:solidFill>
                  <a:srgbClr val="2D637F"/>
                </a:solidFill>
                <a:latin typeface="Lucida Grande"/>
                <a:cs typeface="Lucida Grande"/>
              </a:rPr>
              <a:t>σ</a:t>
            </a:r>
            <a:r>
              <a:rPr lang="en-US" sz="2000" baseline="-25000" dirty="0">
                <a:solidFill>
                  <a:srgbClr val="2D637F"/>
                </a:solidFill>
                <a:latin typeface="Lucida Grande"/>
                <a:cs typeface="Lucida Grande"/>
              </a:rPr>
              <a:t>m</a:t>
            </a:r>
            <a:r>
              <a:rPr lang="en-US" sz="2000" dirty="0">
                <a:solidFill>
                  <a:srgbClr val="2D637F"/>
                </a:solidFill>
                <a:latin typeface="Lucida Grande"/>
                <a:cs typeface="Lucida Grande"/>
              </a:rPr>
              <a:t>/</a:t>
            </a:r>
            <a:r>
              <a:rPr lang="el-GR" sz="2000" dirty="0">
                <a:solidFill>
                  <a:srgbClr val="2D637F"/>
                </a:solidFill>
                <a:latin typeface="Lucida Grande"/>
                <a:cs typeface="Lucida Grande"/>
              </a:rPr>
              <a:t>σ</a:t>
            </a:r>
            <a:r>
              <a:rPr lang="en-US" sz="2000" baseline="-25000" dirty="0">
                <a:solidFill>
                  <a:srgbClr val="2D637F"/>
                </a:solidFill>
                <a:latin typeface="Lucida Grande"/>
                <a:cs typeface="Lucida Grande"/>
              </a:rPr>
              <a:t>g</a:t>
            </a:r>
            <a:r>
              <a:rPr lang="en-US" sz="2000" dirty="0">
                <a:solidFill>
                  <a:srgbClr val="2D637F"/>
                </a:solidFill>
                <a:latin typeface="Lucida Grande"/>
                <a:cs typeface="Lucida Grande"/>
              </a:rPr>
              <a:t>) when experimental data is unavailable</a:t>
            </a:r>
          </a:p>
          <a:p>
            <a:pPr marL="800100" lvl="1" indent="-342900">
              <a:spcBef>
                <a:spcPct val="20000"/>
              </a:spcBef>
              <a:buFont typeface="Arial"/>
              <a:buChar char="•"/>
              <a:defRPr/>
            </a:pPr>
            <a:r>
              <a:rPr lang="en-US" sz="2000" dirty="0">
                <a:solidFill>
                  <a:srgbClr val="2D637F"/>
                </a:solidFill>
                <a:latin typeface="Lucida Grande"/>
                <a:cs typeface="Lucida Grande"/>
              </a:rPr>
              <a:t>Case study: </a:t>
            </a:r>
            <a:r>
              <a:rPr lang="en-US" sz="2000" baseline="30000" dirty="0">
                <a:solidFill>
                  <a:srgbClr val="2D637F"/>
                </a:solidFill>
                <a:latin typeface="Lucida Grande"/>
                <a:cs typeface="Lucida Grande"/>
              </a:rPr>
              <a:t>177</a:t>
            </a:r>
            <a:r>
              <a:rPr lang="en-US" sz="2000" dirty="0">
                <a:solidFill>
                  <a:srgbClr val="2D637F"/>
                </a:solidFill>
                <a:latin typeface="Lucida Grande"/>
                <a:cs typeface="Lucida Grande"/>
              </a:rPr>
              <a:t>Lu</a:t>
            </a:r>
          </a:p>
          <a:p>
            <a:pPr marL="1257300" lvl="2" indent="-342900">
              <a:spcBef>
                <a:spcPct val="20000"/>
              </a:spcBef>
              <a:buFont typeface="Arial"/>
              <a:buChar char="•"/>
              <a:defRPr/>
            </a:pPr>
            <a:r>
              <a:rPr lang="en-US" sz="2000" baseline="30000" dirty="0">
                <a:solidFill>
                  <a:srgbClr val="2D637F"/>
                </a:solidFill>
                <a:latin typeface="Lucida Grande"/>
                <a:cs typeface="Lucida Grande"/>
              </a:rPr>
              <a:t>177g</a:t>
            </a:r>
            <a:r>
              <a:rPr lang="en-US" sz="2000" dirty="0">
                <a:solidFill>
                  <a:srgbClr val="2D637F"/>
                </a:solidFill>
                <a:latin typeface="Lucida Grande"/>
                <a:cs typeface="Lucida Grande"/>
              </a:rPr>
              <a:t>Lu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6.7 d) – emerging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therapy agent</a:t>
            </a:r>
          </a:p>
          <a:p>
            <a:pPr marL="1257300" lvl="2" indent="-342900">
              <a:spcBef>
                <a:spcPct val="20000"/>
              </a:spcBef>
              <a:buFont typeface="Arial"/>
              <a:buChar char="•"/>
              <a:defRPr/>
            </a:pPr>
            <a:r>
              <a:rPr lang="en-US" sz="2000" baseline="30000" dirty="0">
                <a:solidFill>
                  <a:srgbClr val="2D637F"/>
                </a:solidFill>
                <a:latin typeface="Lucida Grande"/>
                <a:cs typeface="Lucida Grande"/>
              </a:rPr>
              <a:t>177m</a:t>
            </a:r>
            <a:r>
              <a:rPr lang="en-US" sz="2000" dirty="0">
                <a:solidFill>
                  <a:srgbClr val="2D637F"/>
                </a:solidFill>
                <a:latin typeface="Lucida Grande"/>
                <a:cs typeface="Lucida Grande"/>
              </a:rPr>
              <a:t>Lu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160 d) – contributes extra dose to patient, without therapeutic or diagnostic benefit</a:t>
            </a:r>
          </a:p>
          <a:p>
            <a:pPr marL="1257300" lvl="2" indent="-342900">
              <a:spcBef>
                <a:spcPct val="20000"/>
              </a:spcBef>
              <a:buFont typeface="Arial"/>
              <a:buChar char="•"/>
              <a:defRPr/>
            </a:pPr>
            <a:r>
              <a:rPr lang="en-US" sz="2000" dirty="0">
                <a:solidFill>
                  <a:srgbClr val="2D637F"/>
                </a:solidFill>
                <a:latin typeface="Lucida Grande"/>
                <a:cs typeface="Lucida Grande"/>
              </a:rPr>
              <a:t>Improved spin distribution measurements can improve modeling to guide production studies</a:t>
            </a:r>
          </a:p>
        </p:txBody>
      </p:sp>
    </p:spTree>
    <p:extLst>
      <p:ext uri="{BB962C8B-B14F-4D97-AF65-F5344CB8AC3E}">
        <p14:creationId xmlns:p14="http://schemas.microsoft.com/office/powerpoint/2010/main" val="3930465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a:t>Stacked-target Charged Particle Excitation Functions</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Moderate Energy – LANL</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77408040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10049" y="1016051"/>
            <a:ext cx="8614136" cy="325871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Nb</a:t>
            </a:r>
            <a:r>
              <a:rPr lang="en-US" sz="2200" dirty="0">
                <a:solidFill>
                  <a:srgbClr val="2D637F"/>
                </a:solidFill>
                <a:latin typeface="Lucida Grande"/>
                <a:cs typeface="Lucida Grande"/>
              </a:rPr>
              <a:t>(p,4n)</a:t>
            </a:r>
            <a:r>
              <a:rPr lang="en-US" sz="2200" baseline="30000" dirty="0">
                <a:solidFill>
                  <a:srgbClr val="2D637F"/>
                </a:solidFill>
                <a:latin typeface="Lucida Grande"/>
                <a:cs typeface="Lucida Grande"/>
              </a:rPr>
              <a:t>90</a:t>
            </a:r>
            <a:r>
              <a:rPr lang="en-US" sz="2200" dirty="0">
                <a:solidFill>
                  <a:srgbClr val="2D637F"/>
                </a:solidFill>
                <a:latin typeface="Lucida Grande"/>
                <a:cs typeface="Lucida Grande"/>
              </a:rPr>
              <a:t>Mo is a high-priority objective as a new proton beam dosimetry standard for E</a:t>
            </a:r>
            <a:r>
              <a:rPr lang="en-US" sz="2200" baseline="-25000" dirty="0">
                <a:solidFill>
                  <a:srgbClr val="2D637F"/>
                </a:solidFill>
                <a:latin typeface="Lucida Grande"/>
                <a:cs typeface="Lucida Grande"/>
              </a:rPr>
              <a:t>p</a:t>
            </a:r>
            <a:r>
              <a:rPr lang="en-US" sz="2200" dirty="0">
                <a:solidFill>
                  <a:srgbClr val="2D637F"/>
                </a:solidFill>
                <a:latin typeface="Lucida Grande"/>
                <a:cs typeface="Lucida Grande"/>
              </a:rPr>
              <a:t> </a:t>
            </a:r>
            <a:r>
              <a:rPr lang="en-US" sz="2200" dirty="0">
                <a:solidFill>
                  <a:srgbClr val="2D637F"/>
                </a:solidFill>
                <a:latin typeface="Calibri" panose="020F0502020204030204" pitchFamily="34" charset="0"/>
                <a:cs typeface="Lucida Grande"/>
              </a:rPr>
              <a:t>≈ </a:t>
            </a:r>
            <a:r>
              <a:rPr lang="en-US" sz="2200" dirty="0">
                <a:solidFill>
                  <a:srgbClr val="2D637F"/>
                </a:solidFill>
                <a:latin typeface="Lucida Grande"/>
                <a:cs typeface="Lucida Grande"/>
              </a:rPr>
              <a:t>50 – 100 MeV</a:t>
            </a:r>
          </a:p>
          <a:p>
            <a:pPr marL="800100" lvl="1" indent="-342900">
              <a:spcBef>
                <a:spcPct val="20000"/>
              </a:spcBef>
              <a:buFont typeface="Arial"/>
              <a:buChar char="•"/>
              <a:defRPr/>
            </a:pPr>
            <a:r>
              <a:rPr lang="en-US" dirty="0">
                <a:solidFill>
                  <a:srgbClr val="2D637F"/>
                </a:solidFill>
                <a:latin typeface="Lucida Grande"/>
                <a:cs typeface="Lucida Grande"/>
              </a:rPr>
              <a:t>Other emerging radionuclides: </a:t>
            </a:r>
            <a:r>
              <a:rPr lang="en-US" baseline="30000" dirty="0">
                <a:solidFill>
                  <a:srgbClr val="2D637F"/>
                </a:solidFill>
                <a:latin typeface="Lucida Grande"/>
                <a:cs typeface="Lucida Grande"/>
              </a:rPr>
              <a:t>82m</a:t>
            </a:r>
            <a:r>
              <a:rPr lang="en-US" dirty="0">
                <a:solidFill>
                  <a:srgbClr val="2D637F"/>
                </a:solidFill>
                <a:latin typeface="Lucida Grande"/>
                <a:cs typeface="Lucida Grande"/>
              </a:rPr>
              <a:t>Rb, </a:t>
            </a:r>
            <a:r>
              <a:rPr lang="en-US" baseline="30000" dirty="0">
                <a:solidFill>
                  <a:srgbClr val="2D637F"/>
                </a:solidFill>
                <a:latin typeface="Lucida Grande"/>
                <a:cs typeface="Lucida Grande"/>
              </a:rPr>
              <a:t>86</a:t>
            </a:r>
            <a:r>
              <a:rPr lang="en-US" dirty="0">
                <a:solidFill>
                  <a:srgbClr val="2D637F"/>
                </a:solidFill>
                <a:latin typeface="Lucida Grande"/>
                <a:cs typeface="Lucida Grande"/>
              </a:rPr>
              <a:t>Y, </a:t>
            </a:r>
            <a:r>
              <a:rPr lang="en-US" baseline="30000" dirty="0">
                <a:solidFill>
                  <a:srgbClr val="2D637F"/>
                </a:solidFill>
                <a:latin typeface="Lucida Grande"/>
                <a:cs typeface="Lucida Grande"/>
              </a:rPr>
              <a:t>89</a:t>
            </a:r>
            <a:r>
              <a:rPr lang="en-US" dirty="0">
                <a:solidFill>
                  <a:srgbClr val="2D637F"/>
                </a:solidFill>
                <a:latin typeface="Lucida Grande"/>
                <a:cs typeface="Lucida Grande"/>
              </a:rPr>
              <a:t>Zr, </a:t>
            </a:r>
            <a:r>
              <a:rPr lang="en-US" baseline="30000" dirty="0">
                <a:solidFill>
                  <a:srgbClr val="2D637F"/>
                </a:solidFill>
                <a:latin typeface="Lucida Grande"/>
                <a:cs typeface="Lucida Grande"/>
              </a:rPr>
              <a:t>90</a:t>
            </a:r>
            <a:r>
              <a:rPr lang="en-US" dirty="0">
                <a:solidFill>
                  <a:srgbClr val="2D637F"/>
                </a:solidFill>
                <a:latin typeface="Lucida Grande"/>
                <a:cs typeface="Lucida Grande"/>
              </a:rPr>
              <a:t>Nb</a:t>
            </a:r>
          </a:p>
        </p:txBody>
      </p:sp>
      <p:sp>
        <p:nvSpPr>
          <p:cNvPr id="18" name="Title 1"/>
          <p:cNvSpPr>
            <a:spLocks noGrp="1"/>
          </p:cNvSpPr>
          <p:nvPr>
            <p:ph type="title"/>
          </p:nvPr>
        </p:nvSpPr>
        <p:spPr>
          <a:xfrm>
            <a:off x="457200" y="130511"/>
            <a:ext cx="7766050" cy="1150353"/>
          </a:xfrm>
        </p:spPr>
        <p:txBody>
          <a:bodyPr>
            <a:normAutofit fontScale="90000"/>
          </a:bodyPr>
          <a:lstStyle/>
          <a:p>
            <a:r>
              <a:rPr lang="en-US" dirty="0"/>
              <a:t>Measurements @ LANL – </a:t>
            </a:r>
            <a:r>
              <a:rPr lang="en-US" dirty="0" err="1"/>
              <a:t>Nb</a:t>
            </a:r>
            <a:r>
              <a:rPr lang="en-US" dirty="0"/>
              <a:t>(</a:t>
            </a:r>
            <a:r>
              <a:rPr lang="en-US" dirty="0" err="1"/>
              <a:t>p,x</a:t>
            </a:r>
            <a:r>
              <a:rPr lang="en-US" dirty="0"/>
              <a:t>) </a:t>
            </a:r>
          </a:p>
        </p:txBody>
      </p:sp>
      <p:graphicFrame>
        <p:nvGraphicFramePr>
          <p:cNvPr id="3" name="Table 2"/>
          <p:cNvGraphicFramePr>
            <a:graphicFrameLocks noGrp="1"/>
          </p:cNvGraphicFramePr>
          <p:nvPr>
            <p:extLst>
              <p:ext uri="{D42A27DB-BD31-4B8C-83A1-F6EECF244321}">
                <p14:modId xmlns:p14="http://schemas.microsoft.com/office/powerpoint/2010/main" val="983259749"/>
              </p:ext>
            </p:extLst>
          </p:nvPr>
        </p:nvGraphicFramePr>
        <p:xfrm>
          <a:off x="1280160" y="2341613"/>
          <a:ext cx="6583680" cy="43891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547523735"/>
                    </a:ext>
                  </a:extLst>
                </a:gridCol>
                <a:gridCol w="731520">
                  <a:extLst>
                    <a:ext uri="{9D8B030D-6E8A-4147-A177-3AD203B41FA5}">
                      <a16:colId xmlns:a16="http://schemas.microsoft.com/office/drawing/2014/main" val="191283330"/>
                    </a:ext>
                  </a:extLst>
                </a:gridCol>
                <a:gridCol w="731520">
                  <a:extLst>
                    <a:ext uri="{9D8B030D-6E8A-4147-A177-3AD203B41FA5}">
                      <a16:colId xmlns:a16="http://schemas.microsoft.com/office/drawing/2014/main" val="2152338100"/>
                    </a:ext>
                  </a:extLst>
                </a:gridCol>
                <a:gridCol w="731520">
                  <a:extLst>
                    <a:ext uri="{9D8B030D-6E8A-4147-A177-3AD203B41FA5}">
                      <a16:colId xmlns:a16="http://schemas.microsoft.com/office/drawing/2014/main" val="4112824385"/>
                    </a:ext>
                  </a:extLst>
                </a:gridCol>
                <a:gridCol w="731520">
                  <a:extLst>
                    <a:ext uri="{9D8B030D-6E8A-4147-A177-3AD203B41FA5}">
                      <a16:colId xmlns:a16="http://schemas.microsoft.com/office/drawing/2014/main" val="3658254916"/>
                    </a:ext>
                  </a:extLst>
                </a:gridCol>
                <a:gridCol w="731520">
                  <a:extLst>
                    <a:ext uri="{9D8B030D-6E8A-4147-A177-3AD203B41FA5}">
                      <a16:colId xmlns:a16="http://schemas.microsoft.com/office/drawing/2014/main" val="865742889"/>
                    </a:ext>
                  </a:extLst>
                </a:gridCol>
                <a:gridCol w="731520">
                  <a:extLst>
                    <a:ext uri="{9D8B030D-6E8A-4147-A177-3AD203B41FA5}">
                      <a16:colId xmlns:a16="http://schemas.microsoft.com/office/drawing/2014/main" val="487223808"/>
                    </a:ext>
                  </a:extLst>
                </a:gridCol>
                <a:gridCol w="731520">
                  <a:extLst>
                    <a:ext uri="{9D8B030D-6E8A-4147-A177-3AD203B41FA5}">
                      <a16:colId xmlns:a16="http://schemas.microsoft.com/office/drawing/2014/main" val="53905698"/>
                    </a:ext>
                  </a:extLst>
                </a:gridCol>
                <a:gridCol w="731520">
                  <a:extLst>
                    <a:ext uri="{9D8B030D-6E8A-4147-A177-3AD203B41FA5}">
                      <a16:colId xmlns:a16="http://schemas.microsoft.com/office/drawing/2014/main" val="1479509528"/>
                    </a:ext>
                  </a:extLst>
                </a:gridCol>
              </a:tblGrid>
              <a:tr h="731520">
                <a:tc>
                  <a:txBody>
                    <a:bodyPr/>
                    <a:lstStyle/>
                    <a:p>
                      <a:pPr algn="ctr"/>
                      <a:r>
                        <a:rPr lang="el-GR" sz="1800" b="0" dirty="0">
                          <a:solidFill>
                            <a:schemeClr val="tx1"/>
                          </a:solidFill>
                        </a:rPr>
                        <a:t>ε</a:t>
                      </a:r>
                      <a:r>
                        <a:rPr lang="en-US" sz="1800" b="0" dirty="0">
                          <a:solidFill>
                            <a:schemeClr val="tx1"/>
                          </a:solidFill>
                        </a:rPr>
                        <a:t>+</a:t>
                      </a:r>
                      <a:r>
                        <a:rPr lang="el-GR" sz="1800" b="0" dirty="0">
                          <a:solidFill>
                            <a:schemeClr val="tx1"/>
                          </a:solidFill>
                        </a:rPr>
                        <a:t>β</a:t>
                      </a:r>
                      <a:r>
                        <a:rPr lang="en-US" sz="1800" b="0" baseline="30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1576714"/>
                  </a:ext>
                </a:extLst>
              </a:tr>
              <a:tr h="731520">
                <a:tc>
                  <a:txBody>
                    <a:bodyPr/>
                    <a:lstStyle/>
                    <a:p>
                      <a:pPr algn="ctr"/>
                      <a:r>
                        <a:rPr lang="en-US" sz="1800" b="0" dirty="0">
                          <a:solidFill>
                            <a:schemeClr val="tx1"/>
                          </a:solidFill>
                        </a:rPr>
                        <a:t>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800" b="0" baseline="30000" dirty="0">
                          <a:solidFill>
                            <a:schemeClr val="bg1"/>
                          </a:solidFill>
                        </a:rPr>
                        <a:t>93</a:t>
                      </a:r>
                      <a:r>
                        <a:rPr lang="en-US" sz="1800" b="0" dirty="0">
                          <a:solidFill>
                            <a:schemeClr val="bg1"/>
                          </a:solidFill>
                        </a:rPr>
                        <a:t>Nb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15782693"/>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410965369"/>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8530110"/>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214187527"/>
                  </a:ext>
                </a:extLst>
              </a:tr>
              <a:tr h="7315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l-GR" sz="1800" b="0" dirty="0">
                          <a:solidFill>
                            <a:schemeClr val="tx1"/>
                          </a:solidFill>
                        </a:rPr>
                        <a:t>β</a:t>
                      </a:r>
                      <a:r>
                        <a:rPr lang="en-US" sz="1800" b="0" baseline="30000" dirty="0">
                          <a:solidFill>
                            <a:schemeClr val="tx1"/>
                          </a:solidFill>
                        </a:rPr>
                        <a:t>-</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937427601"/>
                  </a:ext>
                </a:extLst>
              </a:tr>
            </a:tbl>
          </a:graphicData>
        </a:graphic>
      </p:graphicFrame>
      <p:sp>
        <p:nvSpPr>
          <p:cNvPr id="4" name="Arrow: Down 3"/>
          <p:cNvSpPr/>
          <p:nvPr/>
        </p:nvSpPr>
        <p:spPr>
          <a:xfrm rot="10800000">
            <a:off x="6648449" y="2659961"/>
            <a:ext cx="314325" cy="477053"/>
          </a:xfrm>
          <a:prstGeom prst="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7116926" y="2489939"/>
            <a:ext cx="1871251" cy="1013905"/>
            <a:chOff x="7029450" y="3280531"/>
            <a:chExt cx="1871251" cy="1013905"/>
          </a:xfrm>
        </p:grpSpPr>
        <p:sp>
          <p:nvSpPr>
            <p:cNvPr id="20" name="Rectangle 19"/>
            <p:cNvSpPr/>
            <p:nvPr/>
          </p:nvSpPr>
          <p:spPr>
            <a:xfrm>
              <a:off x="7029450" y="3280531"/>
              <a:ext cx="1871251" cy="853336"/>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9" name="Rectangle 18"/>
            <p:cNvSpPr/>
            <p:nvPr/>
          </p:nvSpPr>
          <p:spPr>
            <a:xfrm>
              <a:off x="7116926" y="3340329"/>
              <a:ext cx="1696298" cy="954107"/>
            </a:xfrm>
            <a:prstGeom prst="rect">
              <a:avLst/>
            </a:prstGeom>
          </p:spPr>
          <p:txBody>
            <a:bodyPr wrap="none">
              <a:spAutoFit/>
            </a:bodyPr>
            <a:lstStyle/>
            <a:p>
              <a:pPr algn="ctr"/>
              <a:r>
                <a:rPr lang="en-US" sz="4200" baseline="30000" dirty="0">
                  <a:latin typeface="Georgia"/>
                  <a:ea typeface="+mj-ea"/>
                </a:rPr>
                <a:t>100 MeV </a:t>
              </a:r>
              <a:br>
                <a:rPr lang="en-US" sz="4200" baseline="30000" dirty="0">
                  <a:latin typeface="Georgia"/>
                  <a:ea typeface="+mj-ea"/>
                </a:rPr>
              </a:br>
              <a:r>
                <a:rPr lang="en-US" sz="4200" baseline="30000" dirty="0">
                  <a:latin typeface="Georgia"/>
                  <a:ea typeface="+mj-ea"/>
                </a:rPr>
                <a:t>p+</a:t>
              </a:r>
              <a:endParaRPr lang="en-US" baseline="30000" dirty="0"/>
            </a:p>
          </p:txBody>
        </p:sp>
      </p:grpSp>
      <p:sp>
        <p:nvSpPr>
          <p:cNvPr id="2" name="TextBox 1"/>
          <p:cNvSpPr txBox="1"/>
          <p:nvPr/>
        </p:nvSpPr>
        <p:spPr>
          <a:xfrm>
            <a:off x="8223250" y="6361401"/>
            <a:ext cx="333746" cy="369332"/>
          </a:xfrm>
          <a:prstGeom prst="rect">
            <a:avLst/>
          </a:prstGeom>
          <a:noFill/>
        </p:spPr>
        <p:txBody>
          <a:bodyPr wrap="none" rtlCol="0">
            <a:spAutoFit/>
          </a:bodyPr>
          <a:lstStyle/>
          <a:p>
            <a:r>
              <a:rPr lang="en-US" dirty="0"/>
              <a:t>N</a:t>
            </a:r>
          </a:p>
        </p:txBody>
      </p:sp>
      <p:sp>
        <p:nvSpPr>
          <p:cNvPr id="10" name="TextBox 9"/>
          <p:cNvSpPr txBox="1"/>
          <p:nvPr/>
        </p:nvSpPr>
        <p:spPr>
          <a:xfrm>
            <a:off x="834223" y="2216792"/>
            <a:ext cx="29206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16229231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10049" y="1016051"/>
            <a:ext cx="8614136" cy="325871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Nb</a:t>
            </a:r>
            <a:r>
              <a:rPr lang="en-US" sz="2200" dirty="0">
                <a:solidFill>
                  <a:srgbClr val="2D637F"/>
                </a:solidFill>
                <a:latin typeface="Lucida Grande"/>
                <a:cs typeface="Lucida Grande"/>
              </a:rPr>
              <a:t>(p,4n)</a:t>
            </a:r>
            <a:r>
              <a:rPr lang="en-US" sz="2200" baseline="30000" dirty="0">
                <a:solidFill>
                  <a:srgbClr val="2D637F"/>
                </a:solidFill>
                <a:latin typeface="Lucida Grande"/>
                <a:cs typeface="Lucida Grande"/>
              </a:rPr>
              <a:t>90</a:t>
            </a:r>
            <a:r>
              <a:rPr lang="en-US" sz="2200" dirty="0">
                <a:solidFill>
                  <a:srgbClr val="2D637F"/>
                </a:solidFill>
                <a:latin typeface="Lucida Grande"/>
                <a:cs typeface="Lucida Grande"/>
              </a:rPr>
              <a:t>Mo is a high-priority objective as a new proton beam dosimetry standard for E</a:t>
            </a:r>
            <a:r>
              <a:rPr lang="en-US" sz="2200" baseline="-25000" dirty="0">
                <a:solidFill>
                  <a:srgbClr val="2D637F"/>
                </a:solidFill>
                <a:latin typeface="Lucida Grande"/>
                <a:cs typeface="Lucida Grande"/>
              </a:rPr>
              <a:t>p</a:t>
            </a:r>
            <a:r>
              <a:rPr lang="en-US" sz="2200" dirty="0">
                <a:solidFill>
                  <a:srgbClr val="2D637F"/>
                </a:solidFill>
                <a:latin typeface="Lucida Grande"/>
                <a:cs typeface="Lucida Grande"/>
              </a:rPr>
              <a:t> </a:t>
            </a:r>
            <a:r>
              <a:rPr lang="en-US" sz="2200" dirty="0">
                <a:solidFill>
                  <a:srgbClr val="2D637F"/>
                </a:solidFill>
                <a:latin typeface="Calibri" panose="020F0502020204030204" pitchFamily="34" charset="0"/>
                <a:cs typeface="Lucida Grande"/>
              </a:rPr>
              <a:t>≈ </a:t>
            </a:r>
            <a:r>
              <a:rPr lang="en-US" sz="2200" dirty="0">
                <a:solidFill>
                  <a:srgbClr val="2D637F"/>
                </a:solidFill>
                <a:latin typeface="Lucida Grande"/>
                <a:cs typeface="Lucida Grande"/>
              </a:rPr>
              <a:t>50 – 100 MeV</a:t>
            </a:r>
          </a:p>
          <a:p>
            <a:pPr marL="800100" lvl="1" indent="-342900">
              <a:spcBef>
                <a:spcPct val="20000"/>
              </a:spcBef>
              <a:buFont typeface="Arial"/>
              <a:buChar char="•"/>
              <a:defRPr/>
            </a:pPr>
            <a:r>
              <a:rPr lang="en-US" dirty="0">
                <a:solidFill>
                  <a:srgbClr val="2D637F"/>
                </a:solidFill>
                <a:latin typeface="Lucida Grande"/>
                <a:cs typeface="Lucida Grande"/>
              </a:rPr>
              <a:t>Other emerging radionuclides: </a:t>
            </a:r>
            <a:r>
              <a:rPr lang="en-US" baseline="30000" dirty="0">
                <a:solidFill>
                  <a:srgbClr val="2D637F"/>
                </a:solidFill>
                <a:latin typeface="Lucida Grande"/>
                <a:cs typeface="Lucida Grande"/>
              </a:rPr>
              <a:t>82m</a:t>
            </a:r>
            <a:r>
              <a:rPr lang="en-US" dirty="0">
                <a:solidFill>
                  <a:srgbClr val="2D637F"/>
                </a:solidFill>
                <a:latin typeface="Lucida Grande"/>
                <a:cs typeface="Lucida Grande"/>
              </a:rPr>
              <a:t>Rb, </a:t>
            </a:r>
            <a:r>
              <a:rPr lang="en-US" baseline="30000" dirty="0">
                <a:solidFill>
                  <a:srgbClr val="2D637F"/>
                </a:solidFill>
                <a:latin typeface="Lucida Grande"/>
                <a:cs typeface="Lucida Grande"/>
              </a:rPr>
              <a:t>86</a:t>
            </a:r>
            <a:r>
              <a:rPr lang="en-US" dirty="0">
                <a:solidFill>
                  <a:srgbClr val="2D637F"/>
                </a:solidFill>
                <a:latin typeface="Lucida Grande"/>
                <a:cs typeface="Lucida Grande"/>
              </a:rPr>
              <a:t>Y, </a:t>
            </a:r>
            <a:r>
              <a:rPr lang="en-US" baseline="30000" dirty="0">
                <a:solidFill>
                  <a:srgbClr val="2D637F"/>
                </a:solidFill>
                <a:latin typeface="Lucida Grande"/>
                <a:cs typeface="Lucida Grande"/>
              </a:rPr>
              <a:t>89</a:t>
            </a:r>
            <a:r>
              <a:rPr lang="en-US" dirty="0">
                <a:solidFill>
                  <a:srgbClr val="2D637F"/>
                </a:solidFill>
                <a:latin typeface="Lucida Grande"/>
                <a:cs typeface="Lucida Grande"/>
              </a:rPr>
              <a:t>Zr, </a:t>
            </a:r>
            <a:r>
              <a:rPr lang="en-US" baseline="30000" dirty="0">
                <a:solidFill>
                  <a:srgbClr val="2D637F"/>
                </a:solidFill>
                <a:latin typeface="Lucida Grande"/>
                <a:cs typeface="Lucida Grande"/>
              </a:rPr>
              <a:t>90</a:t>
            </a:r>
            <a:r>
              <a:rPr lang="en-US" dirty="0">
                <a:solidFill>
                  <a:srgbClr val="2D637F"/>
                </a:solidFill>
                <a:latin typeface="Lucida Grande"/>
                <a:cs typeface="Lucida Grande"/>
              </a:rPr>
              <a:t>Nb</a:t>
            </a:r>
          </a:p>
        </p:txBody>
      </p:sp>
      <p:sp>
        <p:nvSpPr>
          <p:cNvPr id="18" name="Title 1"/>
          <p:cNvSpPr>
            <a:spLocks noGrp="1"/>
          </p:cNvSpPr>
          <p:nvPr>
            <p:ph type="title"/>
          </p:nvPr>
        </p:nvSpPr>
        <p:spPr>
          <a:xfrm>
            <a:off x="457200" y="130511"/>
            <a:ext cx="7766050" cy="1150353"/>
          </a:xfrm>
        </p:spPr>
        <p:txBody>
          <a:bodyPr>
            <a:normAutofit fontScale="90000"/>
          </a:bodyPr>
          <a:lstStyle/>
          <a:p>
            <a:r>
              <a:rPr lang="en-US" dirty="0"/>
              <a:t>Measurements @ LANL – </a:t>
            </a:r>
            <a:r>
              <a:rPr lang="en-US" dirty="0" err="1"/>
              <a:t>Nb</a:t>
            </a:r>
            <a:r>
              <a:rPr lang="en-US" dirty="0"/>
              <a:t>(</a:t>
            </a:r>
            <a:r>
              <a:rPr lang="en-US" dirty="0" err="1"/>
              <a:t>p,x</a:t>
            </a:r>
            <a:r>
              <a:rPr lang="en-US" dirty="0"/>
              <a:t>) </a:t>
            </a:r>
          </a:p>
        </p:txBody>
      </p:sp>
      <p:graphicFrame>
        <p:nvGraphicFramePr>
          <p:cNvPr id="3" name="Table 2"/>
          <p:cNvGraphicFramePr>
            <a:graphicFrameLocks noGrp="1"/>
          </p:cNvGraphicFramePr>
          <p:nvPr>
            <p:extLst/>
          </p:nvPr>
        </p:nvGraphicFramePr>
        <p:xfrm>
          <a:off x="1280160" y="2341613"/>
          <a:ext cx="6583680" cy="43891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547523735"/>
                    </a:ext>
                  </a:extLst>
                </a:gridCol>
                <a:gridCol w="731520">
                  <a:extLst>
                    <a:ext uri="{9D8B030D-6E8A-4147-A177-3AD203B41FA5}">
                      <a16:colId xmlns:a16="http://schemas.microsoft.com/office/drawing/2014/main" val="191283330"/>
                    </a:ext>
                  </a:extLst>
                </a:gridCol>
                <a:gridCol w="731520">
                  <a:extLst>
                    <a:ext uri="{9D8B030D-6E8A-4147-A177-3AD203B41FA5}">
                      <a16:colId xmlns:a16="http://schemas.microsoft.com/office/drawing/2014/main" val="2152338100"/>
                    </a:ext>
                  </a:extLst>
                </a:gridCol>
                <a:gridCol w="731520">
                  <a:extLst>
                    <a:ext uri="{9D8B030D-6E8A-4147-A177-3AD203B41FA5}">
                      <a16:colId xmlns:a16="http://schemas.microsoft.com/office/drawing/2014/main" val="4112824385"/>
                    </a:ext>
                  </a:extLst>
                </a:gridCol>
                <a:gridCol w="731520">
                  <a:extLst>
                    <a:ext uri="{9D8B030D-6E8A-4147-A177-3AD203B41FA5}">
                      <a16:colId xmlns:a16="http://schemas.microsoft.com/office/drawing/2014/main" val="3658254916"/>
                    </a:ext>
                  </a:extLst>
                </a:gridCol>
                <a:gridCol w="731520">
                  <a:extLst>
                    <a:ext uri="{9D8B030D-6E8A-4147-A177-3AD203B41FA5}">
                      <a16:colId xmlns:a16="http://schemas.microsoft.com/office/drawing/2014/main" val="865742889"/>
                    </a:ext>
                  </a:extLst>
                </a:gridCol>
                <a:gridCol w="731520">
                  <a:extLst>
                    <a:ext uri="{9D8B030D-6E8A-4147-A177-3AD203B41FA5}">
                      <a16:colId xmlns:a16="http://schemas.microsoft.com/office/drawing/2014/main" val="487223808"/>
                    </a:ext>
                  </a:extLst>
                </a:gridCol>
                <a:gridCol w="731520">
                  <a:extLst>
                    <a:ext uri="{9D8B030D-6E8A-4147-A177-3AD203B41FA5}">
                      <a16:colId xmlns:a16="http://schemas.microsoft.com/office/drawing/2014/main" val="53905698"/>
                    </a:ext>
                  </a:extLst>
                </a:gridCol>
                <a:gridCol w="731520">
                  <a:extLst>
                    <a:ext uri="{9D8B030D-6E8A-4147-A177-3AD203B41FA5}">
                      <a16:colId xmlns:a16="http://schemas.microsoft.com/office/drawing/2014/main" val="1479509528"/>
                    </a:ext>
                  </a:extLst>
                </a:gridCol>
              </a:tblGrid>
              <a:tr h="731520">
                <a:tc>
                  <a:txBody>
                    <a:bodyPr/>
                    <a:lstStyle/>
                    <a:p>
                      <a:pPr algn="ctr"/>
                      <a:r>
                        <a:rPr lang="el-GR" sz="1800" b="0" dirty="0">
                          <a:solidFill>
                            <a:schemeClr val="tx1"/>
                          </a:solidFill>
                        </a:rPr>
                        <a:t>ε</a:t>
                      </a:r>
                      <a:r>
                        <a:rPr lang="en-US" sz="1800" b="0" dirty="0">
                          <a:solidFill>
                            <a:schemeClr val="tx1"/>
                          </a:solidFill>
                        </a:rPr>
                        <a:t>+</a:t>
                      </a:r>
                      <a:r>
                        <a:rPr lang="el-GR" sz="1800" b="0" dirty="0">
                          <a:solidFill>
                            <a:schemeClr val="tx1"/>
                          </a:solidFill>
                        </a:rPr>
                        <a:t>β</a:t>
                      </a:r>
                      <a:r>
                        <a:rPr lang="en-US" sz="1800" b="0" baseline="300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800" b="0" baseline="30000" dirty="0">
                          <a:solidFill>
                            <a:schemeClr val="bg1"/>
                          </a:solidFill>
                        </a:rPr>
                        <a:t>94</a:t>
                      </a:r>
                      <a:r>
                        <a:rPr lang="en-US" sz="1800" b="0" dirty="0">
                          <a:solidFill>
                            <a:schemeClr val="bg1"/>
                          </a:solidFill>
                        </a:rPr>
                        <a:t>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1576714"/>
                  </a:ext>
                </a:extLst>
              </a:tr>
              <a:tr h="731520">
                <a:tc>
                  <a:txBody>
                    <a:bodyPr/>
                    <a:lstStyle/>
                    <a:p>
                      <a:pPr algn="ctr"/>
                      <a:r>
                        <a:rPr lang="en-US" sz="1800" b="0" dirty="0">
                          <a:solidFill>
                            <a:schemeClr val="tx1"/>
                          </a:solidFill>
                        </a:rPr>
                        <a:t>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800" b="0" baseline="30000" dirty="0">
                          <a:solidFill>
                            <a:schemeClr val="bg1"/>
                          </a:solidFill>
                        </a:rPr>
                        <a:t>93</a:t>
                      </a:r>
                      <a:r>
                        <a:rPr lang="en-US" sz="1800" b="0" dirty="0">
                          <a:solidFill>
                            <a:schemeClr val="bg1"/>
                          </a:solidFill>
                        </a:rPr>
                        <a:t>Nb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15782693"/>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410965369"/>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8530110"/>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214187527"/>
                  </a:ext>
                </a:extLst>
              </a:tr>
              <a:tr h="7315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l-GR" sz="1800" b="0" dirty="0">
                          <a:solidFill>
                            <a:schemeClr val="tx1"/>
                          </a:solidFill>
                        </a:rPr>
                        <a:t>β</a:t>
                      </a:r>
                      <a:r>
                        <a:rPr lang="en-US" sz="1800" b="0" baseline="30000" dirty="0">
                          <a:solidFill>
                            <a:schemeClr val="tx1"/>
                          </a:solidFill>
                        </a:rPr>
                        <a:t>-</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937427601"/>
                  </a:ext>
                </a:extLst>
              </a:tr>
            </a:tbl>
          </a:graphicData>
        </a:graphic>
      </p:graphicFrame>
      <p:sp>
        <p:nvSpPr>
          <p:cNvPr id="4" name="Arrow: Down 3"/>
          <p:cNvSpPr/>
          <p:nvPr/>
        </p:nvSpPr>
        <p:spPr>
          <a:xfrm rot="10800000">
            <a:off x="6648449" y="2659961"/>
            <a:ext cx="314325" cy="477053"/>
          </a:xfrm>
          <a:prstGeom prst="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7116926" y="2489939"/>
            <a:ext cx="1871251" cy="1013905"/>
            <a:chOff x="7029450" y="3280531"/>
            <a:chExt cx="1871251" cy="1013905"/>
          </a:xfrm>
        </p:grpSpPr>
        <p:sp>
          <p:nvSpPr>
            <p:cNvPr id="20" name="Rectangle 19"/>
            <p:cNvSpPr/>
            <p:nvPr/>
          </p:nvSpPr>
          <p:spPr>
            <a:xfrm>
              <a:off x="7029450" y="3280531"/>
              <a:ext cx="1871251" cy="853336"/>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9" name="Rectangle 18"/>
            <p:cNvSpPr/>
            <p:nvPr/>
          </p:nvSpPr>
          <p:spPr>
            <a:xfrm>
              <a:off x="7116926" y="3340329"/>
              <a:ext cx="1696298" cy="954107"/>
            </a:xfrm>
            <a:prstGeom prst="rect">
              <a:avLst/>
            </a:prstGeom>
          </p:spPr>
          <p:txBody>
            <a:bodyPr wrap="none">
              <a:spAutoFit/>
            </a:bodyPr>
            <a:lstStyle/>
            <a:p>
              <a:pPr algn="ctr"/>
              <a:r>
                <a:rPr lang="en-US" sz="4200" baseline="30000" dirty="0">
                  <a:latin typeface="Georgia"/>
                  <a:ea typeface="+mj-ea"/>
                </a:rPr>
                <a:t>100 MeV </a:t>
              </a:r>
              <a:br>
                <a:rPr lang="en-US" sz="4200" baseline="30000" dirty="0">
                  <a:latin typeface="Georgia"/>
                  <a:ea typeface="+mj-ea"/>
                </a:rPr>
              </a:br>
              <a:r>
                <a:rPr lang="en-US" sz="4200" baseline="30000" dirty="0">
                  <a:latin typeface="Georgia"/>
                  <a:ea typeface="+mj-ea"/>
                </a:rPr>
                <a:t>p+</a:t>
              </a:r>
              <a:endParaRPr lang="en-US" baseline="30000" dirty="0"/>
            </a:p>
          </p:txBody>
        </p:sp>
      </p:grpSp>
      <p:sp>
        <p:nvSpPr>
          <p:cNvPr id="2" name="TextBox 1"/>
          <p:cNvSpPr txBox="1"/>
          <p:nvPr/>
        </p:nvSpPr>
        <p:spPr>
          <a:xfrm>
            <a:off x="8223250" y="6361401"/>
            <a:ext cx="333746" cy="369332"/>
          </a:xfrm>
          <a:prstGeom prst="rect">
            <a:avLst/>
          </a:prstGeom>
          <a:noFill/>
        </p:spPr>
        <p:txBody>
          <a:bodyPr wrap="none" rtlCol="0">
            <a:spAutoFit/>
          </a:bodyPr>
          <a:lstStyle/>
          <a:p>
            <a:r>
              <a:rPr lang="en-US" dirty="0"/>
              <a:t>N</a:t>
            </a:r>
          </a:p>
        </p:txBody>
      </p:sp>
      <p:sp>
        <p:nvSpPr>
          <p:cNvPr id="10" name="TextBox 9"/>
          <p:cNvSpPr txBox="1"/>
          <p:nvPr/>
        </p:nvSpPr>
        <p:spPr>
          <a:xfrm>
            <a:off x="834223" y="2216792"/>
            <a:ext cx="29206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363395150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310049" y="1016051"/>
            <a:ext cx="8614136" cy="3258718"/>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baseline="30000" dirty="0" err="1">
                <a:solidFill>
                  <a:srgbClr val="2D637F"/>
                </a:solidFill>
                <a:latin typeface="Lucida Grande"/>
                <a:cs typeface="Lucida Grande"/>
              </a:rPr>
              <a:t>nat</a:t>
            </a:r>
            <a:r>
              <a:rPr lang="en-US" sz="2200" dirty="0" err="1">
                <a:solidFill>
                  <a:srgbClr val="2D637F"/>
                </a:solidFill>
                <a:latin typeface="Lucida Grande"/>
                <a:cs typeface="Lucida Grande"/>
              </a:rPr>
              <a:t>Nb</a:t>
            </a:r>
            <a:r>
              <a:rPr lang="en-US" sz="2200" dirty="0">
                <a:solidFill>
                  <a:srgbClr val="2D637F"/>
                </a:solidFill>
                <a:latin typeface="Lucida Grande"/>
                <a:cs typeface="Lucida Grande"/>
              </a:rPr>
              <a:t>(p,4n)</a:t>
            </a:r>
            <a:r>
              <a:rPr lang="en-US" sz="2200" baseline="30000" dirty="0">
                <a:solidFill>
                  <a:srgbClr val="2D637F"/>
                </a:solidFill>
                <a:latin typeface="Lucida Grande"/>
                <a:cs typeface="Lucida Grande"/>
              </a:rPr>
              <a:t>90</a:t>
            </a:r>
            <a:r>
              <a:rPr lang="en-US" sz="2200" dirty="0">
                <a:solidFill>
                  <a:srgbClr val="2D637F"/>
                </a:solidFill>
                <a:latin typeface="Lucida Grande"/>
                <a:cs typeface="Lucida Grande"/>
              </a:rPr>
              <a:t>Mo is a high-priority objective as a new proton beam dosimetry standard for E</a:t>
            </a:r>
            <a:r>
              <a:rPr lang="en-US" sz="2200" baseline="-25000" dirty="0">
                <a:solidFill>
                  <a:srgbClr val="2D637F"/>
                </a:solidFill>
                <a:latin typeface="Lucida Grande"/>
                <a:cs typeface="Lucida Grande"/>
              </a:rPr>
              <a:t>p</a:t>
            </a:r>
            <a:r>
              <a:rPr lang="en-US" sz="2200" dirty="0">
                <a:solidFill>
                  <a:srgbClr val="2D637F"/>
                </a:solidFill>
                <a:latin typeface="Lucida Grande"/>
                <a:cs typeface="Lucida Grande"/>
              </a:rPr>
              <a:t> </a:t>
            </a:r>
            <a:r>
              <a:rPr lang="en-US" sz="2200" dirty="0">
                <a:solidFill>
                  <a:srgbClr val="2D637F"/>
                </a:solidFill>
                <a:latin typeface="Calibri" panose="020F0502020204030204" pitchFamily="34" charset="0"/>
                <a:cs typeface="Lucida Grande"/>
              </a:rPr>
              <a:t>≈ </a:t>
            </a:r>
            <a:r>
              <a:rPr lang="en-US" sz="2200" dirty="0">
                <a:solidFill>
                  <a:srgbClr val="2D637F"/>
                </a:solidFill>
                <a:latin typeface="Lucida Grande"/>
                <a:cs typeface="Lucida Grande"/>
              </a:rPr>
              <a:t>50 – 100 MeV</a:t>
            </a:r>
          </a:p>
          <a:p>
            <a:pPr marL="800100" lvl="1" indent="-342900">
              <a:spcBef>
                <a:spcPct val="20000"/>
              </a:spcBef>
              <a:buFont typeface="Arial"/>
              <a:buChar char="•"/>
              <a:defRPr/>
            </a:pPr>
            <a:r>
              <a:rPr lang="en-US" dirty="0">
                <a:solidFill>
                  <a:srgbClr val="2D637F"/>
                </a:solidFill>
                <a:latin typeface="Lucida Grande"/>
                <a:cs typeface="Lucida Grande"/>
              </a:rPr>
              <a:t>Other emerging radionuclides: </a:t>
            </a:r>
            <a:r>
              <a:rPr lang="en-US" baseline="30000" dirty="0">
                <a:solidFill>
                  <a:srgbClr val="2D637F"/>
                </a:solidFill>
                <a:latin typeface="Lucida Grande"/>
                <a:cs typeface="Lucida Grande"/>
              </a:rPr>
              <a:t>82m</a:t>
            </a:r>
            <a:r>
              <a:rPr lang="en-US" dirty="0">
                <a:solidFill>
                  <a:srgbClr val="2D637F"/>
                </a:solidFill>
                <a:latin typeface="Lucida Grande"/>
                <a:cs typeface="Lucida Grande"/>
              </a:rPr>
              <a:t>Rb, </a:t>
            </a:r>
            <a:r>
              <a:rPr lang="en-US" baseline="30000" dirty="0">
                <a:solidFill>
                  <a:srgbClr val="2D637F"/>
                </a:solidFill>
                <a:latin typeface="Lucida Grande"/>
                <a:cs typeface="Lucida Grande"/>
              </a:rPr>
              <a:t>86</a:t>
            </a:r>
            <a:r>
              <a:rPr lang="en-US" dirty="0">
                <a:solidFill>
                  <a:srgbClr val="2D637F"/>
                </a:solidFill>
                <a:latin typeface="Lucida Grande"/>
                <a:cs typeface="Lucida Grande"/>
              </a:rPr>
              <a:t>Y, </a:t>
            </a:r>
            <a:r>
              <a:rPr lang="en-US" baseline="30000" dirty="0">
                <a:solidFill>
                  <a:srgbClr val="2D637F"/>
                </a:solidFill>
                <a:latin typeface="Lucida Grande"/>
                <a:cs typeface="Lucida Grande"/>
              </a:rPr>
              <a:t>89</a:t>
            </a:r>
            <a:r>
              <a:rPr lang="en-US" dirty="0">
                <a:solidFill>
                  <a:srgbClr val="2D637F"/>
                </a:solidFill>
                <a:latin typeface="Lucida Grande"/>
                <a:cs typeface="Lucida Grande"/>
              </a:rPr>
              <a:t>Zr, </a:t>
            </a:r>
            <a:r>
              <a:rPr lang="en-US" baseline="30000" dirty="0">
                <a:solidFill>
                  <a:srgbClr val="2D637F"/>
                </a:solidFill>
                <a:latin typeface="Lucida Grande"/>
                <a:cs typeface="Lucida Grande"/>
              </a:rPr>
              <a:t>90</a:t>
            </a:r>
            <a:r>
              <a:rPr lang="en-US" dirty="0">
                <a:solidFill>
                  <a:srgbClr val="2D637F"/>
                </a:solidFill>
                <a:latin typeface="Lucida Grande"/>
                <a:cs typeface="Lucida Grande"/>
              </a:rPr>
              <a:t>Nb</a:t>
            </a:r>
          </a:p>
        </p:txBody>
      </p:sp>
      <p:sp>
        <p:nvSpPr>
          <p:cNvPr id="18" name="Title 1"/>
          <p:cNvSpPr>
            <a:spLocks noGrp="1"/>
          </p:cNvSpPr>
          <p:nvPr>
            <p:ph type="title"/>
          </p:nvPr>
        </p:nvSpPr>
        <p:spPr>
          <a:xfrm>
            <a:off x="457200" y="130511"/>
            <a:ext cx="7766050" cy="1150353"/>
          </a:xfrm>
        </p:spPr>
        <p:txBody>
          <a:bodyPr>
            <a:normAutofit fontScale="90000"/>
          </a:bodyPr>
          <a:lstStyle/>
          <a:p>
            <a:r>
              <a:rPr lang="en-US" dirty="0"/>
              <a:t>Measurements @ LANL – </a:t>
            </a:r>
            <a:r>
              <a:rPr lang="en-US" dirty="0" err="1"/>
              <a:t>Nb</a:t>
            </a:r>
            <a:r>
              <a:rPr lang="en-US" dirty="0"/>
              <a:t>(</a:t>
            </a:r>
            <a:r>
              <a:rPr lang="en-US" dirty="0" err="1"/>
              <a:t>p,x</a:t>
            </a:r>
            <a:r>
              <a:rPr lang="en-US" dirty="0"/>
              <a:t>) </a:t>
            </a:r>
          </a:p>
        </p:txBody>
      </p:sp>
      <p:graphicFrame>
        <p:nvGraphicFramePr>
          <p:cNvPr id="3" name="Table 2"/>
          <p:cNvGraphicFramePr>
            <a:graphicFrameLocks noGrp="1"/>
          </p:cNvGraphicFramePr>
          <p:nvPr>
            <p:extLst>
              <p:ext uri="{D42A27DB-BD31-4B8C-83A1-F6EECF244321}">
                <p14:modId xmlns:p14="http://schemas.microsoft.com/office/powerpoint/2010/main" val="1963866832"/>
              </p:ext>
            </p:extLst>
          </p:nvPr>
        </p:nvGraphicFramePr>
        <p:xfrm>
          <a:off x="1280160" y="2341613"/>
          <a:ext cx="6583680" cy="4389120"/>
        </p:xfrm>
        <a:graphic>
          <a:graphicData uri="http://schemas.openxmlformats.org/drawingml/2006/table">
            <a:tbl>
              <a:tblPr firstRow="1" bandRow="1">
                <a:tableStyleId>{5C22544A-7EE6-4342-B048-85BDC9FD1C3A}</a:tableStyleId>
              </a:tblPr>
              <a:tblGrid>
                <a:gridCol w="731520">
                  <a:extLst>
                    <a:ext uri="{9D8B030D-6E8A-4147-A177-3AD203B41FA5}">
                      <a16:colId xmlns:a16="http://schemas.microsoft.com/office/drawing/2014/main" val="1547523735"/>
                    </a:ext>
                  </a:extLst>
                </a:gridCol>
                <a:gridCol w="731520">
                  <a:extLst>
                    <a:ext uri="{9D8B030D-6E8A-4147-A177-3AD203B41FA5}">
                      <a16:colId xmlns:a16="http://schemas.microsoft.com/office/drawing/2014/main" val="191283330"/>
                    </a:ext>
                  </a:extLst>
                </a:gridCol>
                <a:gridCol w="731520">
                  <a:extLst>
                    <a:ext uri="{9D8B030D-6E8A-4147-A177-3AD203B41FA5}">
                      <a16:colId xmlns:a16="http://schemas.microsoft.com/office/drawing/2014/main" val="2152338100"/>
                    </a:ext>
                  </a:extLst>
                </a:gridCol>
                <a:gridCol w="731520">
                  <a:extLst>
                    <a:ext uri="{9D8B030D-6E8A-4147-A177-3AD203B41FA5}">
                      <a16:colId xmlns:a16="http://schemas.microsoft.com/office/drawing/2014/main" val="4112824385"/>
                    </a:ext>
                  </a:extLst>
                </a:gridCol>
                <a:gridCol w="731520">
                  <a:extLst>
                    <a:ext uri="{9D8B030D-6E8A-4147-A177-3AD203B41FA5}">
                      <a16:colId xmlns:a16="http://schemas.microsoft.com/office/drawing/2014/main" val="3658254916"/>
                    </a:ext>
                  </a:extLst>
                </a:gridCol>
                <a:gridCol w="731520">
                  <a:extLst>
                    <a:ext uri="{9D8B030D-6E8A-4147-A177-3AD203B41FA5}">
                      <a16:colId xmlns:a16="http://schemas.microsoft.com/office/drawing/2014/main" val="865742889"/>
                    </a:ext>
                  </a:extLst>
                </a:gridCol>
                <a:gridCol w="731520">
                  <a:extLst>
                    <a:ext uri="{9D8B030D-6E8A-4147-A177-3AD203B41FA5}">
                      <a16:colId xmlns:a16="http://schemas.microsoft.com/office/drawing/2014/main" val="487223808"/>
                    </a:ext>
                  </a:extLst>
                </a:gridCol>
                <a:gridCol w="731520">
                  <a:extLst>
                    <a:ext uri="{9D8B030D-6E8A-4147-A177-3AD203B41FA5}">
                      <a16:colId xmlns:a16="http://schemas.microsoft.com/office/drawing/2014/main" val="53905698"/>
                    </a:ext>
                  </a:extLst>
                </a:gridCol>
                <a:gridCol w="731520">
                  <a:extLst>
                    <a:ext uri="{9D8B030D-6E8A-4147-A177-3AD203B41FA5}">
                      <a16:colId xmlns:a16="http://schemas.microsoft.com/office/drawing/2014/main" val="1479509528"/>
                    </a:ext>
                  </a:extLst>
                </a:gridCol>
              </a:tblGrid>
              <a:tr h="731520">
                <a:tc>
                  <a:txBody>
                    <a:bodyPr/>
                    <a:lstStyle/>
                    <a:p>
                      <a:pPr algn="ctr"/>
                      <a:r>
                        <a:rPr lang="el-GR" sz="1800" b="0">
                          <a:solidFill>
                            <a:schemeClr val="tx1"/>
                          </a:solidFill>
                        </a:rPr>
                        <a:t>ε</a:t>
                      </a:r>
                      <a:r>
                        <a:rPr lang="en-US" sz="1800" b="0">
                          <a:solidFill>
                            <a:schemeClr val="tx1"/>
                          </a:solidFill>
                        </a:rPr>
                        <a:t>+</a:t>
                      </a:r>
                      <a:r>
                        <a:rPr lang="el-GR" sz="1800" b="0">
                          <a:solidFill>
                            <a:schemeClr val="tx1"/>
                          </a:solidFill>
                        </a:rPr>
                        <a:t>β</a:t>
                      </a:r>
                      <a:r>
                        <a:rPr lang="en-US" sz="1800" b="0" baseline="30000">
                          <a:solidFill>
                            <a:schemeClr val="tx1"/>
                          </a:solidFill>
                        </a:rPr>
                        <a:t>+</a:t>
                      </a:r>
                      <a:endParaRPr lang="en-US" sz="1800" b="0" baseline="30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90</a:t>
                      </a:r>
                      <a:r>
                        <a:rPr lang="en-US" sz="1800" b="0">
                          <a:solidFill>
                            <a:schemeClr val="tx1"/>
                          </a:solidFill>
                        </a:rPr>
                        <a:t>Mo</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baseline="30000" dirty="0">
                          <a:solidFill>
                            <a:schemeClr val="tx1"/>
                          </a:solidFill>
                        </a:rPr>
                        <a:t>93m</a:t>
                      </a:r>
                      <a:r>
                        <a:rPr lang="en-US" sz="1600" b="0" dirty="0">
                          <a:solidFill>
                            <a:schemeClr val="tx1"/>
                          </a:solidFill>
                        </a:rPr>
                        <a:t>Mo</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800" b="0" baseline="30000" dirty="0">
                          <a:solidFill>
                            <a:schemeClr val="bg1"/>
                          </a:solidFill>
                        </a:rPr>
                        <a:t>94</a:t>
                      </a:r>
                      <a:r>
                        <a:rPr lang="en-US" sz="1800" b="0" dirty="0">
                          <a:solidFill>
                            <a:schemeClr val="bg1"/>
                          </a:solidFill>
                        </a:rPr>
                        <a:t>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1576714"/>
                  </a:ext>
                </a:extLst>
              </a:tr>
              <a:tr h="731520">
                <a:tc>
                  <a:txBody>
                    <a:bodyPr/>
                    <a:lstStyle/>
                    <a:p>
                      <a:pPr algn="ctr"/>
                      <a:r>
                        <a:rPr lang="en-US" sz="1800" b="0">
                          <a:solidFill>
                            <a:schemeClr val="tx1"/>
                          </a:solidFill>
                        </a:rPr>
                        <a:t>IT</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89m</a:t>
                      </a:r>
                      <a:r>
                        <a:rPr lang="en-US" sz="1800" b="0">
                          <a:solidFill>
                            <a:schemeClr val="tx1"/>
                          </a:solidFill>
                        </a:rPr>
                        <a:t>Nb</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89</a:t>
                      </a:r>
                      <a:r>
                        <a:rPr lang="en-US" sz="1800" b="0">
                          <a:solidFill>
                            <a:schemeClr val="tx1"/>
                          </a:solidFill>
                        </a:rPr>
                        <a:t>Nb</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90</a:t>
                      </a:r>
                      <a:r>
                        <a:rPr lang="en-US" sz="1800" b="0">
                          <a:solidFill>
                            <a:schemeClr val="tx1"/>
                          </a:solidFill>
                        </a:rPr>
                        <a:t>Nb</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dirty="0">
                          <a:solidFill>
                            <a:schemeClr val="tx1"/>
                          </a:solidFill>
                        </a:rPr>
                        <a:t>91m</a:t>
                      </a:r>
                      <a:r>
                        <a:rPr lang="en-US" sz="1800" b="0" dirty="0">
                          <a:solidFill>
                            <a:schemeClr val="tx1"/>
                          </a:solidFill>
                        </a:rPr>
                        <a:t>Nb</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dirty="0">
                          <a:solidFill>
                            <a:schemeClr val="tx1"/>
                          </a:solidFill>
                        </a:rPr>
                        <a:t>92m</a:t>
                      </a:r>
                      <a:r>
                        <a:rPr lang="en-US" sz="1800" b="0" dirty="0">
                          <a:solidFill>
                            <a:schemeClr val="tx1"/>
                          </a:solidFill>
                        </a:rPr>
                        <a:t>Nb</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800" b="0" baseline="30000" dirty="0">
                          <a:solidFill>
                            <a:schemeClr val="bg1"/>
                          </a:solidFill>
                        </a:rPr>
                        <a:t>93</a:t>
                      </a:r>
                      <a:r>
                        <a:rPr lang="en-US" sz="1800" b="0" dirty="0">
                          <a:solidFill>
                            <a:schemeClr val="bg1"/>
                          </a:solidFill>
                        </a:rPr>
                        <a:t>Nb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15782693"/>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86</a:t>
                      </a:r>
                      <a:r>
                        <a:rPr lang="en-US" sz="1800" b="0">
                          <a:solidFill>
                            <a:schemeClr val="tx1"/>
                          </a:solidFill>
                        </a:rPr>
                        <a:t>Zr</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88</a:t>
                      </a:r>
                      <a:r>
                        <a:rPr lang="en-US" sz="1800" b="0">
                          <a:solidFill>
                            <a:schemeClr val="tx1"/>
                          </a:solidFill>
                        </a:rPr>
                        <a:t>Zr</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89</a:t>
                      </a:r>
                      <a:r>
                        <a:rPr lang="en-US" sz="1800" b="0">
                          <a:solidFill>
                            <a:schemeClr val="tx1"/>
                          </a:solidFill>
                        </a:rPr>
                        <a:t>Zr</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410965369"/>
                  </a:ext>
                </a:extLst>
              </a:tr>
              <a:tr h="731520">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86</a:t>
                      </a:r>
                      <a:r>
                        <a:rPr lang="en-US" sz="1800" b="0">
                          <a:solidFill>
                            <a:schemeClr val="tx1"/>
                          </a:solidFill>
                        </a:rPr>
                        <a:t>Y</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87m</a:t>
                      </a:r>
                      <a:r>
                        <a:rPr lang="en-US" sz="1800" b="0">
                          <a:solidFill>
                            <a:schemeClr val="tx1"/>
                          </a:solidFill>
                        </a:rPr>
                        <a: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87</a:t>
                      </a:r>
                      <a:r>
                        <a:rPr lang="en-US" sz="1800" b="0">
                          <a:solidFill>
                            <a:schemeClr val="tx1"/>
                          </a:solidFill>
                        </a:rPr>
                        <a:t>Y</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88</a:t>
                      </a:r>
                      <a:r>
                        <a:rPr lang="en-US" sz="1800" b="0">
                          <a:solidFill>
                            <a:schemeClr val="tx1"/>
                          </a:solidFill>
                        </a:rPr>
                        <a:t>Y</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8530110"/>
                  </a:ext>
                </a:extLst>
              </a:tr>
              <a:tr h="7315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83</a:t>
                      </a:r>
                      <a:r>
                        <a:rPr lang="en-US" sz="1800" b="0">
                          <a:solidFill>
                            <a:schemeClr val="tx1"/>
                          </a:solidFill>
                        </a:rPr>
                        <a:t>Sr</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a:solidFill>
                          <a:schemeClr val="tx1"/>
                        </a:solidFill>
                      </a:endParaRP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a:solidFill>
                            <a:schemeClr val="tx1"/>
                          </a:solidFill>
                        </a:rPr>
                        <a:t>85m</a:t>
                      </a:r>
                      <a:r>
                        <a:rPr lang="en-US" sz="1800" b="0">
                          <a:solidFill>
                            <a:schemeClr val="tx1"/>
                          </a:solidFill>
                        </a:rPr>
                        <a:t>Sr</a:t>
                      </a:r>
                    </a:p>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214187527"/>
                  </a:ext>
                </a:extLst>
              </a:tr>
              <a:tr h="73152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30000" dirty="0">
                          <a:solidFill>
                            <a:schemeClr val="tx1"/>
                          </a:solidFill>
                        </a:rPr>
                        <a:t>82m</a:t>
                      </a:r>
                      <a:r>
                        <a:rPr lang="en-US" sz="1800" b="0" dirty="0">
                          <a:solidFill>
                            <a:schemeClr val="tx1"/>
                          </a:solidFill>
                        </a:rPr>
                        <a:t>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l-GR" sz="1800" b="0" dirty="0">
                          <a:solidFill>
                            <a:schemeClr val="tx1"/>
                          </a:solidFill>
                        </a:rPr>
                        <a:t>β</a:t>
                      </a:r>
                      <a:r>
                        <a:rPr lang="en-US" sz="1800" b="0" baseline="30000" dirty="0">
                          <a:solidFill>
                            <a:schemeClr val="tx1"/>
                          </a:solidFill>
                        </a:rPr>
                        <a:t>-</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937427601"/>
                  </a:ext>
                </a:extLst>
              </a:tr>
            </a:tbl>
          </a:graphicData>
        </a:graphic>
      </p:graphicFrame>
      <p:sp>
        <p:nvSpPr>
          <p:cNvPr id="4" name="Arrow: Down 3"/>
          <p:cNvSpPr/>
          <p:nvPr/>
        </p:nvSpPr>
        <p:spPr>
          <a:xfrm rot="10800000">
            <a:off x="6648449" y="2659961"/>
            <a:ext cx="314325" cy="477053"/>
          </a:xfrm>
          <a:prstGeom prst="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7116926" y="2489939"/>
            <a:ext cx="1871251" cy="1013905"/>
            <a:chOff x="7029450" y="3280531"/>
            <a:chExt cx="1871251" cy="1013905"/>
          </a:xfrm>
        </p:grpSpPr>
        <p:sp>
          <p:nvSpPr>
            <p:cNvPr id="20" name="Rectangle 19"/>
            <p:cNvSpPr/>
            <p:nvPr/>
          </p:nvSpPr>
          <p:spPr>
            <a:xfrm>
              <a:off x="7029450" y="3280531"/>
              <a:ext cx="1871251" cy="853336"/>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19" name="Rectangle 18"/>
            <p:cNvSpPr/>
            <p:nvPr/>
          </p:nvSpPr>
          <p:spPr>
            <a:xfrm>
              <a:off x="7116926" y="3340329"/>
              <a:ext cx="1696298" cy="954107"/>
            </a:xfrm>
            <a:prstGeom prst="rect">
              <a:avLst/>
            </a:prstGeom>
          </p:spPr>
          <p:txBody>
            <a:bodyPr wrap="none">
              <a:spAutoFit/>
            </a:bodyPr>
            <a:lstStyle/>
            <a:p>
              <a:pPr algn="ctr"/>
              <a:r>
                <a:rPr lang="en-US" sz="4200" baseline="30000" dirty="0">
                  <a:latin typeface="Georgia"/>
                  <a:ea typeface="+mj-ea"/>
                </a:rPr>
                <a:t>100 MeV </a:t>
              </a:r>
              <a:br>
                <a:rPr lang="en-US" sz="4200" baseline="30000" dirty="0">
                  <a:latin typeface="Georgia"/>
                  <a:ea typeface="+mj-ea"/>
                </a:rPr>
              </a:br>
              <a:r>
                <a:rPr lang="en-US" sz="4200" baseline="30000" dirty="0">
                  <a:latin typeface="Georgia"/>
                  <a:ea typeface="+mj-ea"/>
                </a:rPr>
                <a:t>p+</a:t>
              </a:r>
              <a:endParaRPr lang="en-US" baseline="30000" dirty="0"/>
            </a:p>
          </p:txBody>
        </p:sp>
      </p:grpSp>
      <p:sp>
        <p:nvSpPr>
          <p:cNvPr id="2" name="TextBox 1"/>
          <p:cNvSpPr txBox="1"/>
          <p:nvPr/>
        </p:nvSpPr>
        <p:spPr>
          <a:xfrm>
            <a:off x="8223250" y="6361401"/>
            <a:ext cx="333746" cy="369332"/>
          </a:xfrm>
          <a:prstGeom prst="rect">
            <a:avLst/>
          </a:prstGeom>
          <a:noFill/>
        </p:spPr>
        <p:txBody>
          <a:bodyPr wrap="none" rtlCol="0">
            <a:spAutoFit/>
          </a:bodyPr>
          <a:lstStyle/>
          <a:p>
            <a:r>
              <a:rPr lang="en-US" dirty="0"/>
              <a:t>N</a:t>
            </a:r>
          </a:p>
        </p:txBody>
      </p:sp>
      <p:sp>
        <p:nvSpPr>
          <p:cNvPr id="10" name="TextBox 9"/>
          <p:cNvSpPr txBox="1"/>
          <p:nvPr/>
        </p:nvSpPr>
        <p:spPr>
          <a:xfrm>
            <a:off x="834223" y="2216792"/>
            <a:ext cx="292068" cy="369332"/>
          </a:xfrm>
          <a:prstGeom prst="rect">
            <a:avLst/>
          </a:prstGeom>
          <a:noFill/>
        </p:spPr>
        <p:txBody>
          <a:bodyPr wrap="none" rtlCol="0">
            <a:spAutoFit/>
          </a:bodyPr>
          <a:lstStyle/>
          <a:p>
            <a:r>
              <a:rPr lang="en-US" dirty="0"/>
              <a:t>Z</a:t>
            </a:r>
          </a:p>
        </p:txBody>
      </p:sp>
    </p:spTree>
    <p:extLst>
      <p:ext uri="{BB962C8B-B14F-4D97-AF65-F5344CB8AC3E}">
        <p14:creationId xmlns:p14="http://schemas.microsoft.com/office/powerpoint/2010/main" val="259000484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a:off x="57150" y="1167189"/>
            <a:ext cx="9086850" cy="4772019"/>
            <a:chOff x="57150" y="952508"/>
            <a:chExt cx="9086850" cy="4772019"/>
          </a:xfrm>
        </p:grpSpPr>
        <p:pic>
          <p:nvPicPr>
            <p:cNvPr id="68" name="Picture 67"/>
            <p:cNvPicPr>
              <a:picLocks noChangeAspect="1"/>
            </p:cNvPicPr>
            <p:nvPr/>
          </p:nvPicPr>
          <p:blipFill rotWithShape="1">
            <a:blip r:embed="rId3"/>
            <a:srcRect l="2238" t="5989" r="2781" b="4036"/>
            <a:stretch/>
          </p:blipFill>
          <p:spPr>
            <a:xfrm>
              <a:off x="1462087" y="2741716"/>
              <a:ext cx="7681913" cy="2982811"/>
            </a:xfrm>
            <a:prstGeom prst="rect">
              <a:avLst/>
            </a:prstGeom>
          </p:spPr>
        </p:pic>
        <p:sp>
          <p:nvSpPr>
            <p:cNvPr id="14" name="Rectangle 13"/>
            <p:cNvSpPr/>
            <p:nvPr/>
          </p:nvSpPr>
          <p:spPr>
            <a:xfrm>
              <a:off x="385763" y="2286009"/>
              <a:ext cx="371475"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0963" y="1428762"/>
              <a:ext cx="371475"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081088" y="1943112"/>
              <a:ext cx="104775"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1462088" y="1943110"/>
              <a:ext cx="104775"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462087" y="1428762"/>
              <a:ext cx="104775"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50281" y="1685936"/>
              <a:ext cx="1409700"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750594" y="1685935"/>
              <a:ext cx="2781300" cy="13335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570809" y="1133485"/>
              <a:ext cx="290513" cy="142873"/>
            </a:xfrm>
            <a:prstGeom prst="rect">
              <a:avLst/>
            </a:prstGeom>
            <a:solidFill>
              <a:srgbClr val="FF00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Hexagon 18"/>
            <p:cNvSpPr/>
            <p:nvPr/>
          </p:nvSpPr>
          <p:spPr>
            <a:xfrm>
              <a:off x="4019550" y="1676412"/>
              <a:ext cx="371475" cy="152400"/>
            </a:xfrm>
            <a:prstGeom prst="hexagon">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23" idx="3"/>
              <a:endCxn id="29" idx="1"/>
            </p:cNvCxnSpPr>
            <p:nvPr/>
          </p:nvCxnSpPr>
          <p:spPr>
            <a:xfrm>
              <a:off x="452438" y="1495437"/>
              <a:ext cx="1009649"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cxnSpLocks/>
              <a:stCxn id="25" idx="3"/>
              <a:endCxn id="26" idx="1"/>
            </p:cNvCxnSpPr>
            <p:nvPr/>
          </p:nvCxnSpPr>
          <p:spPr>
            <a:xfrm flipV="1">
              <a:off x="1185863" y="2009785"/>
              <a:ext cx="276225" cy="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cxnSpLocks/>
              <a:stCxn id="26" idx="3"/>
            </p:cNvCxnSpPr>
            <p:nvPr/>
          </p:nvCxnSpPr>
          <p:spPr>
            <a:xfrm>
              <a:off x="1566863" y="2009785"/>
              <a:ext cx="171450"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cxnSpLocks/>
              <a:stCxn id="29" idx="3"/>
            </p:cNvCxnSpPr>
            <p:nvPr/>
          </p:nvCxnSpPr>
          <p:spPr>
            <a:xfrm>
              <a:off x="1566862" y="1495437"/>
              <a:ext cx="171451"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cxnSpLocks/>
            </p:cNvCxnSpPr>
            <p:nvPr/>
          </p:nvCxnSpPr>
          <p:spPr>
            <a:xfrm flipH="1" flipV="1">
              <a:off x="1738313" y="1495438"/>
              <a:ext cx="217883" cy="257172"/>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cxnSpLocks/>
            </p:cNvCxnSpPr>
            <p:nvPr/>
          </p:nvCxnSpPr>
          <p:spPr>
            <a:xfrm flipV="1">
              <a:off x="1956196" y="1752610"/>
              <a:ext cx="276225" cy="2"/>
            </a:xfrm>
            <a:prstGeom prst="line">
              <a:avLst/>
            </a:prstGeom>
            <a:ln w="1270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cxnSpLocks/>
            </p:cNvCxnSpPr>
            <p:nvPr/>
          </p:nvCxnSpPr>
          <p:spPr>
            <a:xfrm flipH="1">
              <a:off x="1738313" y="1752610"/>
              <a:ext cx="217883" cy="257178"/>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cxnSpLocks/>
              <a:endCxn id="25" idx="1"/>
            </p:cNvCxnSpPr>
            <p:nvPr/>
          </p:nvCxnSpPr>
          <p:spPr>
            <a:xfrm>
              <a:off x="57150" y="2009783"/>
              <a:ext cx="1023938" cy="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Connector: Curved 58"/>
            <p:cNvCxnSpPr>
              <a:cxnSpLocks/>
              <a:stCxn id="14" idx="0"/>
            </p:cNvCxnSpPr>
            <p:nvPr/>
          </p:nvCxnSpPr>
          <p:spPr>
            <a:xfrm rot="5400000" flipH="1" flipV="1">
              <a:off x="593530" y="1987760"/>
              <a:ext cx="276221" cy="320279"/>
            </a:xfrm>
            <a:prstGeom prst="curvedConnector2">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cxnSpLocks/>
              <a:stCxn id="19" idx="3"/>
              <a:endCxn id="30" idx="3"/>
            </p:cNvCxnSpPr>
            <p:nvPr/>
          </p:nvCxnSpPr>
          <p:spPr>
            <a:xfrm flipH="1" flipV="1">
              <a:off x="3659981" y="1752611"/>
              <a:ext cx="359569" cy="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cxnSpLocks/>
              <a:stCxn id="31" idx="1"/>
              <a:endCxn id="19" idx="0"/>
            </p:cNvCxnSpPr>
            <p:nvPr/>
          </p:nvCxnSpPr>
          <p:spPr>
            <a:xfrm flipH="1">
              <a:off x="4391025" y="1752610"/>
              <a:ext cx="359569" cy="2"/>
            </a:xfrm>
            <a:prstGeom prst="line">
              <a:avLst/>
            </a:prstGeom>
            <a:ln w="12700">
              <a:solidFill>
                <a:schemeClr val="tx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cxnSpLocks/>
            </p:cNvCxnSpPr>
            <p:nvPr/>
          </p:nvCxnSpPr>
          <p:spPr>
            <a:xfrm flipV="1">
              <a:off x="2095500" y="1828812"/>
              <a:ext cx="0" cy="45719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cxnSpLocks/>
            </p:cNvCxnSpPr>
            <p:nvPr/>
          </p:nvCxnSpPr>
          <p:spPr>
            <a:xfrm flipV="1">
              <a:off x="3848100" y="1828813"/>
              <a:ext cx="0" cy="45719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cxnSpLocks/>
            </p:cNvCxnSpPr>
            <p:nvPr/>
          </p:nvCxnSpPr>
          <p:spPr>
            <a:xfrm flipV="1">
              <a:off x="7762875" y="1828813"/>
              <a:ext cx="0" cy="457197"/>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31" idx="3"/>
            </p:cNvCxnSpPr>
            <p:nvPr/>
          </p:nvCxnSpPr>
          <p:spPr>
            <a:xfrm>
              <a:off x="7531894" y="1752610"/>
              <a:ext cx="1103648" cy="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cxnSpLocks/>
              <a:endCxn id="32" idx="1"/>
            </p:cNvCxnSpPr>
            <p:nvPr/>
          </p:nvCxnSpPr>
          <p:spPr>
            <a:xfrm flipV="1">
              <a:off x="4200525" y="1204922"/>
              <a:ext cx="370284" cy="471490"/>
            </a:xfrm>
            <a:prstGeom prst="line">
              <a:avLst/>
            </a:prstGeom>
            <a:ln w="1270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331100" y="1146299"/>
              <a:ext cx="1351845" cy="307777"/>
            </a:xfrm>
            <a:prstGeom prst="rect">
              <a:avLst/>
            </a:prstGeom>
            <a:noFill/>
          </p:spPr>
          <p:txBody>
            <a:bodyPr wrap="none" rtlCol="0">
              <a:spAutoFit/>
            </a:bodyPr>
            <a:lstStyle/>
            <a:p>
              <a:r>
                <a:rPr lang="en-US" sz="1400" dirty="0"/>
                <a:t>Proton Injectors</a:t>
              </a:r>
            </a:p>
          </p:txBody>
        </p:sp>
        <p:sp>
          <p:nvSpPr>
            <p:cNvPr id="82" name="TextBox 81"/>
            <p:cNvSpPr txBox="1"/>
            <p:nvPr/>
          </p:nvSpPr>
          <p:spPr>
            <a:xfrm>
              <a:off x="97755" y="1521035"/>
              <a:ext cx="369012" cy="307777"/>
            </a:xfrm>
            <a:prstGeom prst="rect">
              <a:avLst/>
            </a:prstGeom>
            <a:noFill/>
          </p:spPr>
          <p:txBody>
            <a:bodyPr wrap="none" rtlCol="0">
              <a:spAutoFit/>
            </a:bodyPr>
            <a:lstStyle/>
            <a:p>
              <a:r>
                <a:rPr lang="en-US" sz="1400" dirty="0"/>
                <a:t>p+</a:t>
              </a:r>
            </a:p>
          </p:txBody>
        </p:sp>
        <p:sp>
          <p:nvSpPr>
            <p:cNvPr id="83" name="TextBox 82"/>
            <p:cNvSpPr txBox="1"/>
            <p:nvPr/>
          </p:nvSpPr>
          <p:spPr>
            <a:xfrm>
              <a:off x="772756" y="2227372"/>
              <a:ext cx="333746" cy="307777"/>
            </a:xfrm>
            <a:prstGeom prst="rect">
              <a:avLst/>
            </a:prstGeom>
            <a:noFill/>
          </p:spPr>
          <p:txBody>
            <a:bodyPr wrap="none" rtlCol="0">
              <a:spAutoFit/>
            </a:bodyPr>
            <a:lstStyle/>
            <a:p>
              <a:r>
                <a:rPr lang="en-US" sz="1400" dirty="0"/>
                <a:t>p-</a:t>
              </a:r>
            </a:p>
          </p:txBody>
        </p:sp>
        <p:sp>
          <p:nvSpPr>
            <p:cNvPr id="84" name="TextBox 83"/>
            <p:cNvSpPr txBox="1"/>
            <p:nvPr/>
          </p:nvSpPr>
          <p:spPr>
            <a:xfrm>
              <a:off x="1742639" y="2243442"/>
              <a:ext cx="767198" cy="307777"/>
            </a:xfrm>
            <a:prstGeom prst="rect">
              <a:avLst/>
            </a:prstGeom>
            <a:noFill/>
          </p:spPr>
          <p:txBody>
            <a:bodyPr wrap="none" rtlCol="0">
              <a:spAutoFit/>
            </a:bodyPr>
            <a:lstStyle/>
            <a:p>
              <a:r>
                <a:rPr lang="en-US" sz="1400" dirty="0"/>
                <a:t>750 keV</a:t>
              </a:r>
            </a:p>
          </p:txBody>
        </p:sp>
        <p:sp>
          <p:nvSpPr>
            <p:cNvPr id="85" name="TextBox 84"/>
            <p:cNvSpPr txBox="1"/>
            <p:nvPr/>
          </p:nvSpPr>
          <p:spPr>
            <a:xfrm>
              <a:off x="3411334" y="2227372"/>
              <a:ext cx="845103" cy="307777"/>
            </a:xfrm>
            <a:prstGeom prst="rect">
              <a:avLst/>
            </a:prstGeom>
            <a:noFill/>
          </p:spPr>
          <p:txBody>
            <a:bodyPr wrap="none" rtlCol="0">
              <a:spAutoFit/>
            </a:bodyPr>
            <a:lstStyle/>
            <a:p>
              <a:r>
                <a:rPr lang="en-US" sz="1400" dirty="0"/>
                <a:t>100 MeV</a:t>
              </a:r>
            </a:p>
          </p:txBody>
        </p:sp>
        <p:sp>
          <p:nvSpPr>
            <p:cNvPr id="86" name="TextBox 85"/>
            <p:cNvSpPr txBox="1"/>
            <p:nvPr/>
          </p:nvSpPr>
          <p:spPr>
            <a:xfrm>
              <a:off x="7316520" y="2227372"/>
              <a:ext cx="845103" cy="307777"/>
            </a:xfrm>
            <a:prstGeom prst="rect">
              <a:avLst/>
            </a:prstGeom>
            <a:noFill/>
          </p:spPr>
          <p:txBody>
            <a:bodyPr wrap="none" rtlCol="0">
              <a:spAutoFit/>
            </a:bodyPr>
            <a:lstStyle/>
            <a:p>
              <a:r>
                <a:rPr lang="en-US" sz="1400" dirty="0"/>
                <a:t>800 MeV</a:t>
              </a:r>
            </a:p>
          </p:txBody>
        </p:sp>
        <p:sp>
          <p:nvSpPr>
            <p:cNvPr id="87" name="TextBox 86"/>
            <p:cNvSpPr txBox="1"/>
            <p:nvPr/>
          </p:nvSpPr>
          <p:spPr>
            <a:xfrm>
              <a:off x="7797968" y="1228233"/>
              <a:ext cx="1058175" cy="523220"/>
            </a:xfrm>
            <a:prstGeom prst="rect">
              <a:avLst/>
            </a:prstGeom>
            <a:noFill/>
          </p:spPr>
          <p:txBody>
            <a:bodyPr wrap="none" rtlCol="0">
              <a:spAutoFit/>
            </a:bodyPr>
            <a:lstStyle/>
            <a:p>
              <a:pPr algn="ctr"/>
              <a:r>
                <a:rPr lang="en-US" sz="1400" dirty="0"/>
                <a:t>To research </a:t>
              </a:r>
              <a:br>
                <a:rPr lang="en-US" sz="1400" dirty="0"/>
              </a:br>
              <a:r>
                <a:rPr lang="en-US" sz="1400" dirty="0"/>
                <a:t>centers</a:t>
              </a:r>
            </a:p>
          </p:txBody>
        </p:sp>
        <p:sp>
          <p:nvSpPr>
            <p:cNvPr id="88" name="TextBox 87"/>
            <p:cNvSpPr txBox="1"/>
            <p:nvPr/>
          </p:nvSpPr>
          <p:spPr>
            <a:xfrm>
              <a:off x="2292898" y="1167189"/>
              <a:ext cx="1324465" cy="523220"/>
            </a:xfrm>
            <a:prstGeom prst="rect">
              <a:avLst/>
            </a:prstGeom>
            <a:noFill/>
          </p:spPr>
          <p:txBody>
            <a:bodyPr wrap="none" rtlCol="0">
              <a:spAutoFit/>
            </a:bodyPr>
            <a:lstStyle/>
            <a:p>
              <a:pPr algn="ctr"/>
              <a:r>
                <a:rPr lang="en-US" sz="1400" dirty="0"/>
                <a:t>201.25 MHz</a:t>
              </a:r>
              <a:br>
                <a:rPr lang="en-US" sz="1400" dirty="0"/>
              </a:br>
              <a:r>
                <a:rPr lang="en-US" sz="1400" dirty="0"/>
                <a:t>Drift Tube </a:t>
              </a:r>
              <a:r>
                <a:rPr lang="en-US" sz="1400" dirty="0" err="1"/>
                <a:t>Linac</a:t>
              </a:r>
              <a:endParaRPr lang="en-US" sz="1400" dirty="0"/>
            </a:p>
          </p:txBody>
        </p:sp>
        <p:sp>
          <p:nvSpPr>
            <p:cNvPr id="89" name="TextBox 88"/>
            <p:cNvSpPr txBox="1"/>
            <p:nvPr/>
          </p:nvSpPr>
          <p:spPr>
            <a:xfrm>
              <a:off x="4119295" y="952508"/>
              <a:ext cx="404278" cy="307777"/>
            </a:xfrm>
            <a:prstGeom prst="rect">
              <a:avLst/>
            </a:prstGeom>
            <a:noFill/>
          </p:spPr>
          <p:txBody>
            <a:bodyPr wrap="none" rtlCol="0">
              <a:spAutoFit/>
            </a:bodyPr>
            <a:lstStyle/>
            <a:p>
              <a:r>
                <a:rPr lang="en-US" sz="1400" dirty="0"/>
                <a:t>IPF</a:t>
              </a:r>
            </a:p>
          </p:txBody>
        </p:sp>
        <p:sp>
          <p:nvSpPr>
            <p:cNvPr id="90" name="TextBox 89"/>
            <p:cNvSpPr txBox="1"/>
            <p:nvPr/>
          </p:nvSpPr>
          <p:spPr>
            <a:xfrm>
              <a:off x="5068286" y="1167189"/>
              <a:ext cx="2052421" cy="523220"/>
            </a:xfrm>
            <a:prstGeom prst="rect">
              <a:avLst/>
            </a:prstGeom>
            <a:noFill/>
          </p:spPr>
          <p:txBody>
            <a:bodyPr wrap="none" rtlCol="0">
              <a:spAutoFit/>
            </a:bodyPr>
            <a:lstStyle/>
            <a:p>
              <a:pPr algn="ctr"/>
              <a:r>
                <a:rPr lang="en-US" sz="1400" dirty="0"/>
                <a:t>805 MHz</a:t>
              </a:r>
              <a:br>
                <a:rPr lang="en-US" sz="1400" dirty="0"/>
              </a:br>
              <a:r>
                <a:rPr lang="en-US" sz="1400" dirty="0"/>
                <a:t>Side-Coupled Cavity </a:t>
              </a:r>
              <a:r>
                <a:rPr lang="en-US" sz="1400" dirty="0" err="1"/>
                <a:t>Linac</a:t>
              </a:r>
              <a:endParaRPr lang="en-US" sz="1400" dirty="0"/>
            </a:p>
          </p:txBody>
        </p:sp>
        <p:sp>
          <p:nvSpPr>
            <p:cNvPr id="91" name="TextBox 90"/>
            <p:cNvSpPr txBox="1"/>
            <p:nvPr/>
          </p:nvSpPr>
          <p:spPr>
            <a:xfrm>
              <a:off x="5773735" y="2009783"/>
              <a:ext cx="641522" cy="307777"/>
            </a:xfrm>
            <a:prstGeom prst="rect">
              <a:avLst/>
            </a:prstGeom>
            <a:noFill/>
          </p:spPr>
          <p:txBody>
            <a:bodyPr wrap="none" rtlCol="0">
              <a:spAutoFit/>
            </a:bodyPr>
            <a:lstStyle/>
            <a:p>
              <a:r>
                <a:rPr lang="en-US" sz="1400" dirty="0"/>
                <a:t>800 m</a:t>
              </a:r>
            </a:p>
          </p:txBody>
        </p:sp>
        <p:cxnSp>
          <p:nvCxnSpPr>
            <p:cNvPr id="93" name="Straight Arrow Connector 92"/>
            <p:cNvCxnSpPr/>
            <p:nvPr/>
          </p:nvCxnSpPr>
          <p:spPr>
            <a:xfrm>
              <a:off x="4750594" y="2009783"/>
              <a:ext cx="278130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4363120" y="1493051"/>
              <a:ext cx="333746" cy="307777"/>
            </a:xfrm>
            <a:prstGeom prst="rect">
              <a:avLst/>
            </a:prstGeom>
            <a:noFill/>
          </p:spPr>
          <p:txBody>
            <a:bodyPr wrap="none" rtlCol="0">
              <a:spAutoFit/>
            </a:bodyPr>
            <a:lstStyle/>
            <a:p>
              <a:r>
                <a:rPr lang="en-US" sz="1400" dirty="0"/>
                <a:t>p-</a:t>
              </a:r>
            </a:p>
          </p:txBody>
        </p:sp>
        <p:sp>
          <p:nvSpPr>
            <p:cNvPr id="95" name="TextBox 94"/>
            <p:cNvSpPr txBox="1"/>
            <p:nvPr/>
          </p:nvSpPr>
          <p:spPr>
            <a:xfrm>
              <a:off x="4068760" y="1273088"/>
              <a:ext cx="369012" cy="307777"/>
            </a:xfrm>
            <a:prstGeom prst="rect">
              <a:avLst/>
            </a:prstGeom>
            <a:noFill/>
          </p:spPr>
          <p:txBody>
            <a:bodyPr wrap="none" rtlCol="0">
              <a:spAutoFit/>
            </a:bodyPr>
            <a:lstStyle/>
            <a:p>
              <a:r>
                <a:rPr lang="en-US" sz="1400" dirty="0"/>
                <a:t>p+</a:t>
              </a:r>
            </a:p>
          </p:txBody>
        </p:sp>
        <p:sp>
          <p:nvSpPr>
            <p:cNvPr id="97" name="Oval 96"/>
            <p:cNvSpPr/>
            <p:nvPr/>
          </p:nvSpPr>
          <p:spPr>
            <a:xfrm>
              <a:off x="2245272" y="4338269"/>
              <a:ext cx="1524001" cy="100525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Connector: Curved 98"/>
            <p:cNvCxnSpPr>
              <a:cxnSpLocks/>
            </p:cNvCxnSpPr>
            <p:nvPr/>
          </p:nvCxnSpPr>
          <p:spPr>
            <a:xfrm rot="5400000">
              <a:off x="2340240" y="1905292"/>
              <a:ext cx="3042861" cy="1708793"/>
            </a:xfrm>
            <a:prstGeom prst="curvedConnector3">
              <a:avLst/>
            </a:prstGeom>
            <a:ln w="44450">
              <a:solidFill>
                <a:srgbClr val="FF0000"/>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a:cxnSpLocks/>
            </p:cNvCxnSpPr>
            <p:nvPr/>
          </p:nvCxnSpPr>
          <p:spPr>
            <a:xfrm flipV="1">
              <a:off x="2628900" y="3238500"/>
              <a:ext cx="4902994" cy="2209808"/>
            </a:xfrm>
            <a:prstGeom prst="straightConnector1">
              <a:avLst/>
            </a:prstGeom>
            <a:ln w="38100">
              <a:solidFill>
                <a:schemeClr val="tx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5104048" y="3934873"/>
              <a:ext cx="369012" cy="307777"/>
            </a:xfrm>
            <a:prstGeom prst="rect">
              <a:avLst/>
            </a:prstGeom>
            <a:noFill/>
          </p:spPr>
          <p:txBody>
            <a:bodyPr wrap="none" rtlCol="0">
              <a:spAutoFit/>
            </a:bodyPr>
            <a:lstStyle/>
            <a:p>
              <a:r>
                <a:rPr lang="en-US" sz="1400" b="1" dirty="0"/>
                <a:t>h+</a:t>
              </a:r>
            </a:p>
          </p:txBody>
        </p:sp>
      </p:grpSp>
      <p:sp>
        <p:nvSpPr>
          <p:cNvPr id="106" name="Title 1"/>
          <p:cNvSpPr>
            <a:spLocks noGrp="1"/>
          </p:cNvSpPr>
          <p:nvPr>
            <p:ph type="title"/>
          </p:nvPr>
        </p:nvSpPr>
        <p:spPr>
          <a:xfrm>
            <a:off x="457200" y="130511"/>
            <a:ext cx="7766050" cy="1150353"/>
          </a:xfrm>
        </p:spPr>
        <p:txBody>
          <a:bodyPr>
            <a:normAutofit fontScale="90000"/>
          </a:bodyPr>
          <a:lstStyle/>
          <a:p>
            <a:r>
              <a:rPr lang="en-US" dirty="0"/>
              <a:t>Measurements @ LANL – </a:t>
            </a:r>
            <a:r>
              <a:rPr lang="en-US" dirty="0" err="1"/>
              <a:t>Nb</a:t>
            </a:r>
            <a:r>
              <a:rPr lang="en-US" dirty="0"/>
              <a:t>(</a:t>
            </a:r>
            <a:r>
              <a:rPr lang="en-US" dirty="0" err="1"/>
              <a:t>p,x</a:t>
            </a:r>
            <a:r>
              <a:rPr lang="en-US" dirty="0"/>
              <a:t>) </a:t>
            </a:r>
          </a:p>
        </p:txBody>
      </p:sp>
    </p:spTree>
    <p:extLst>
      <p:ext uri="{BB962C8B-B14F-4D97-AF65-F5344CB8AC3E}">
        <p14:creationId xmlns:p14="http://schemas.microsoft.com/office/powerpoint/2010/main" val="12879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511"/>
            <a:ext cx="7766050" cy="1150353"/>
          </a:xfrm>
        </p:spPr>
        <p:txBody>
          <a:bodyPr>
            <a:normAutofit fontScale="90000"/>
          </a:bodyPr>
          <a:lstStyle/>
          <a:p>
            <a:r>
              <a:rPr lang="en-US" dirty="0"/>
              <a:t>Measurements @ LANL – </a:t>
            </a:r>
            <a:r>
              <a:rPr lang="en-US" dirty="0" err="1"/>
              <a:t>Nb</a:t>
            </a:r>
            <a:r>
              <a:rPr lang="en-US" dirty="0"/>
              <a:t>(</a:t>
            </a:r>
            <a:r>
              <a:rPr lang="en-US" dirty="0" err="1"/>
              <a:t>p,x</a:t>
            </a:r>
            <a:r>
              <a:rPr lang="en-US" dirty="0"/>
              <a:t>) </a:t>
            </a:r>
          </a:p>
        </p:txBody>
      </p:sp>
      <p:sp>
        <p:nvSpPr>
          <p:cNvPr id="3" name="Content Placeholder 2"/>
          <p:cNvSpPr>
            <a:spLocks noGrp="1"/>
          </p:cNvSpPr>
          <p:nvPr>
            <p:ph idx="1"/>
          </p:nvPr>
        </p:nvSpPr>
        <p:spPr>
          <a:xfrm>
            <a:off x="482600" y="1224293"/>
            <a:ext cx="6216916" cy="2064669"/>
          </a:xfrm>
        </p:spPr>
        <p:txBody>
          <a:bodyPr>
            <a:normAutofit/>
          </a:bodyPr>
          <a:lstStyle/>
          <a:p>
            <a:r>
              <a:rPr lang="en-US" dirty="0"/>
              <a:t>LBNL: 5 – 55 MeV / A, LANL: 45 – 100 MeV p</a:t>
            </a:r>
            <a:r>
              <a:rPr lang="en-US" baseline="30000" dirty="0"/>
              <a:t>+</a:t>
            </a:r>
            <a:endParaRPr lang="en-US" dirty="0"/>
          </a:p>
          <a:p>
            <a:r>
              <a:rPr lang="en-US" dirty="0"/>
              <a:t>Complementary measurements explore reaction dynamics in different energy regimes, overlap region of 45-55 MeV builds confidence and consistency in results.</a:t>
            </a:r>
          </a:p>
        </p:txBody>
      </p:sp>
      <p:pic>
        <p:nvPicPr>
          <p:cNvPr id="13" name="Content Placeholder 12"/>
          <p:cNvPicPr>
            <a:picLocks noGrp="1" noChangeAspect="1"/>
          </p:cNvPicPr>
          <p:nvPr>
            <p:ph idx="14"/>
          </p:nvPr>
        </p:nvPicPr>
        <p:blipFill rotWithShape="1">
          <a:blip r:embed="rId3"/>
          <a:srcRect l="14444" t="9597" r="6420" b="-1288"/>
          <a:stretch/>
        </p:blipFill>
        <p:spPr>
          <a:xfrm>
            <a:off x="5429656" y="3018347"/>
            <a:ext cx="3476219" cy="3020784"/>
          </a:xfrm>
        </p:spPr>
      </p:pic>
      <p:pic>
        <p:nvPicPr>
          <p:cNvPr id="15" name="Picture 14"/>
          <p:cNvPicPr>
            <a:picLocks noChangeAspect="1"/>
          </p:cNvPicPr>
          <p:nvPr/>
        </p:nvPicPr>
        <p:blipFill rotWithShape="1">
          <a:blip r:embed="rId4"/>
          <a:srcRect l="6605" r="28548"/>
          <a:stretch/>
        </p:blipFill>
        <p:spPr>
          <a:xfrm>
            <a:off x="2434042" y="3018347"/>
            <a:ext cx="2611857" cy="3020784"/>
          </a:xfrm>
          <a:prstGeom prst="rect">
            <a:avLst/>
          </a:prstGeom>
        </p:spPr>
      </p:pic>
      <p:pic>
        <p:nvPicPr>
          <p:cNvPr id="17" name="Picture 16"/>
          <p:cNvPicPr>
            <a:picLocks noChangeAspect="1"/>
          </p:cNvPicPr>
          <p:nvPr/>
        </p:nvPicPr>
        <p:blipFill rotWithShape="1">
          <a:blip r:embed="rId5"/>
          <a:srcRect l="17340" r="12443" b="18480"/>
          <a:stretch/>
        </p:blipFill>
        <p:spPr>
          <a:xfrm>
            <a:off x="285953" y="3018347"/>
            <a:ext cx="1951442" cy="3020784"/>
          </a:xfrm>
          <a:prstGeom prst="rect">
            <a:avLst/>
          </a:prstGeom>
        </p:spPr>
      </p:pic>
      <p:sp>
        <p:nvSpPr>
          <p:cNvPr id="18" name="Arrow: Right 17"/>
          <p:cNvSpPr/>
          <p:nvPr/>
        </p:nvSpPr>
        <p:spPr>
          <a:xfrm rot="16200000">
            <a:off x="6598609" y="6155493"/>
            <a:ext cx="1138314" cy="266700"/>
          </a:xfrm>
          <a:prstGeom prst="rightArrow">
            <a:avLst/>
          </a:prstGeom>
          <a:solidFill>
            <a:srgbClr val="E09E19"/>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ectangle 19"/>
          <p:cNvSpPr/>
          <p:nvPr/>
        </p:nvSpPr>
        <p:spPr>
          <a:xfrm>
            <a:off x="5086992" y="6388684"/>
            <a:ext cx="2132315" cy="523220"/>
          </a:xfrm>
          <a:prstGeom prst="rect">
            <a:avLst/>
          </a:prstGeom>
        </p:spPr>
        <p:txBody>
          <a:bodyPr wrap="none">
            <a:spAutoFit/>
          </a:bodyPr>
          <a:lstStyle/>
          <a:p>
            <a:r>
              <a:rPr lang="en-US" sz="4200" baseline="30000" dirty="0">
                <a:solidFill>
                  <a:srgbClr val="E09E19"/>
                </a:solidFill>
                <a:latin typeface="Georgia"/>
                <a:ea typeface="+mj-ea"/>
              </a:rPr>
              <a:t>100 MeV p+</a:t>
            </a:r>
            <a:endParaRPr lang="en-US" baseline="30000" dirty="0"/>
          </a:p>
        </p:txBody>
      </p:sp>
      <p:pic>
        <p:nvPicPr>
          <p:cNvPr id="11" name="Content Placeholder 10"/>
          <p:cNvPicPr>
            <a:picLocks noGrp="1" noChangeAspect="1"/>
          </p:cNvPicPr>
          <p:nvPr>
            <p:ph idx="13"/>
          </p:nvPr>
        </p:nvPicPr>
        <p:blipFill rotWithShape="1">
          <a:blip r:embed="rId6"/>
          <a:srcRect l="19942" t="18450" r="11481" b="9773"/>
          <a:stretch/>
        </p:blipFill>
        <p:spPr>
          <a:xfrm>
            <a:off x="6510830" y="1393949"/>
            <a:ext cx="2269976" cy="1781928"/>
          </a:xfrm>
        </p:spPr>
      </p:pic>
      <p:cxnSp>
        <p:nvCxnSpPr>
          <p:cNvPr id="22" name="Straight Connector 21"/>
          <p:cNvCxnSpPr>
            <a:cxnSpLocks/>
          </p:cNvCxnSpPr>
          <p:nvPr/>
        </p:nvCxnSpPr>
        <p:spPr>
          <a:xfrm flipH="1">
            <a:off x="6153150" y="3018347"/>
            <a:ext cx="465062" cy="2156074"/>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p:cNvCxnSpPr>
            <a:cxnSpLocks/>
          </p:cNvCxnSpPr>
          <p:nvPr/>
        </p:nvCxnSpPr>
        <p:spPr>
          <a:xfrm flipH="1">
            <a:off x="8029575" y="3018347"/>
            <a:ext cx="647700" cy="2268028"/>
          </a:xfrm>
          <a:prstGeom prst="line">
            <a:avLst/>
          </a:prstGeom>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181100" y="5654940"/>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28" name="Rectangle 27"/>
          <p:cNvSpPr/>
          <p:nvPr/>
        </p:nvSpPr>
        <p:spPr>
          <a:xfrm>
            <a:off x="1111757" y="5654940"/>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M. </a:t>
            </a:r>
            <a:r>
              <a:rPr lang="en-US" sz="1600" dirty="0" err="1">
                <a:latin typeface="Lucida Grande"/>
                <a:cs typeface="Lucida Grande"/>
              </a:rPr>
              <a:t>Nortier</a:t>
            </a:r>
            <a:endParaRPr lang="en-US" sz="1600" dirty="0">
              <a:latin typeface="Lucida Grande"/>
              <a:cs typeface="Lucida Grande"/>
            </a:endParaRPr>
          </a:p>
        </p:txBody>
      </p:sp>
      <p:sp>
        <p:nvSpPr>
          <p:cNvPr id="16" name="Rectangle 15">
            <a:extLst>
              <a:ext uri="{FF2B5EF4-FFF2-40B4-BE49-F238E27FC236}">
                <a16:creationId xmlns:a16="http://schemas.microsoft.com/office/drawing/2014/main" id="{1A707655-8863-4F68-BD25-9DBA780F568B}"/>
              </a:ext>
            </a:extLst>
          </p:cNvPr>
          <p:cNvSpPr/>
          <p:nvPr/>
        </p:nvSpPr>
        <p:spPr>
          <a:xfrm>
            <a:off x="7301116" y="6173240"/>
            <a:ext cx="1924693" cy="954107"/>
          </a:xfrm>
          <a:prstGeom prst="rect">
            <a:avLst/>
          </a:prstGeom>
        </p:spPr>
        <p:txBody>
          <a:bodyPr wrap="square">
            <a:spAutoFit/>
          </a:bodyPr>
          <a:lstStyle/>
          <a:p>
            <a:r>
              <a:rPr lang="en-US" sz="4200" baseline="30000" dirty="0">
                <a:solidFill>
                  <a:srgbClr val="E09E19"/>
                </a:solidFill>
                <a:latin typeface="Georgia"/>
                <a:ea typeface="+mj-ea"/>
              </a:rPr>
              <a:t>100 </a:t>
            </a:r>
            <a:r>
              <a:rPr lang="en-US" sz="4200" baseline="30000" dirty="0" err="1">
                <a:solidFill>
                  <a:srgbClr val="E09E19"/>
                </a:solidFill>
                <a:latin typeface="Georgia"/>
                <a:ea typeface="+mj-ea"/>
              </a:rPr>
              <a:t>nA</a:t>
            </a:r>
            <a:r>
              <a:rPr lang="en-US" sz="4200" baseline="30000" dirty="0">
                <a:solidFill>
                  <a:srgbClr val="E09E19"/>
                </a:solidFill>
                <a:latin typeface="Georgia"/>
                <a:ea typeface="+mj-ea"/>
              </a:rPr>
              <a:t> @ 3 </a:t>
            </a:r>
            <a:r>
              <a:rPr lang="en-US" sz="4200" baseline="30000" dirty="0" err="1">
                <a:solidFill>
                  <a:srgbClr val="E09E19"/>
                </a:solidFill>
                <a:latin typeface="Georgia"/>
                <a:ea typeface="+mj-ea"/>
              </a:rPr>
              <a:t>hr</a:t>
            </a:r>
            <a:endParaRPr lang="en-US" baseline="30000" dirty="0"/>
          </a:p>
        </p:txBody>
      </p:sp>
    </p:spTree>
    <p:extLst>
      <p:ext uri="{BB962C8B-B14F-4D97-AF65-F5344CB8AC3E}">
        <p14:creationId xmlns:p14="http://schemas.microsoft.com/office/powerpoint/2010/main" val="399244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F2E355-5807-4E3E-B6A6-56873965E58B}"/>
              </a:ext>
            </a:extLst>
          </p:cNvPr>
          <p:cNvPicPr>
            <a:picLocks noChangeAspect="1"/>
          </p:cNvPicPr>
          <p:nvPr/>
        </p:nvPicPr>
        <p:blipFill>
          <a:blip r:embed="rId2"/>
          <a:stretch>
            <a:fillRect/>
          </a:stretch>
        </p:blipFill>
        <p:spPr>
          <a:xfrm>
            <a:off x="0" y="409096"/>
            <a:ext cx="9144000" cy="5602485"/>
          </a:xfrm>
          <a:prstGeom prst="rect">
            <a:avLst/>
          </a:prstGeom>
        </p:spPr>
      </p:pic>
      <p:sp>
        <p:nvSpPr>
          <p:cNvPr id="7" name="Title 1">
            <a:extLst>
              <a:ext uri="{FF2B5EF4-FFF2-40B4-BE49-F238E27FC236}">
                <a16:creationId xmlns:a16="http://schemas.microsoft.com/office/drawing/2014/main" id="{A3645D7C-58E7-4789-BA80-A7E6ED2FFE66}"/>
              </a:ext>
            </a:extLst>
          </p:cNvPr>
          <p:cNvSpPr txBox="1">
            <a:spLocks/>
          </p:cNvSpPr>
          <p:nvPr/>
        </p:nvSpPr>
        <p:spPr>
          <a:xfrm>
            <a:off x="457200" y="130511"/>
            <a:ext cx="7766050" cy="1150353"/>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200" kern="1200">
                <a:solidFill>
                  <a:srgbClr val="E09E19"/>
                </a:solidFill>
                <a:latin typeface="Georgia"/>
                <a:ea typeface="+mj-ea"/>
                <a:cs typeface="Georgia"/>
              </a:defRPr>
            </a:lvl1pPr>
          </a:lstStyle>
          <a:p>
            <a:r>
              <a:rPr lang="en-US" dirty="0"/>
              <a:t>Measurements @ LANL – </a:t>
            </a:r>
            <a:r>
              <a:rPr lang="en-US" dirty="0" err="1"/>
              <a:t>Nb</a:t>
            </a:r>
            <a:r>
              <a:rPr lang="en-US" dirty="0"/>
              <a:t>(</a:t>
            </a:r>
            <a:r>
              <a:rPr lang="en-US" dirty="0" err="1"/>
              <a:t>p,x</a:t>
            </a:r>
            <a:r>
              <a:rPr lang="en-US" dirty="0"/>
              <a:t>) </a:t>
            </a:r>
          </a:p>
        </p:txBody>
      </p:sp>
    </p:spTree>
    <p:extLst>
      <p:ext uri="{BB962C8B-B14F-4D97-AF65-F5344CB8AC3E}">
        <p14:creationId xmlns:p14="http://schemas.microsoft.com/office/powerpoint/2010/main" val="1611208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1"/>
            <a:ext cx="8446168" cy="4114985"/>
          </a:xfrm>
          <a:prstGeom prst="rect">
            <a:avLst/>
          </a:prstGeom>
        </p:spPr>
        <p:txBody>
          <a:bodyPr vert="horz" lIns="91440" tIns="45720" rIns="91440" bIns="45720" rtlCol="0">
            <a:normAutofit fontScale="92500" lnSpcReduction="20000"/>
          </a:bodyPr>
          <a:lstStyle/>
          <a:p>
            <a:pPr marL="342900" indent="-342900">
              <a:spcBef>
                <a:spcPct val="20000"/>
              </a:spcBef>
              <a:buFont typeface="Arial"/>
              <a:buChar char="•"/>
            </a:pPr>
            <a:r>
              <a:rPr lang="en-US" sz="2200" dirty="0">
                <a:solidFill>
                  <a:srgbClr val="2D637F"/>
                </a:solidFill>
                <a:latin typeface="Lucida Grande"/>
                <a:cs typeface="Lucida Grande"/>
              </a:rPr>
              <a:t>Major isotopes in modern clinical nuclear medicine:</a:t>
            </a:r>
          </a:p>
          <a:p>
            <a:pPr marL="800100" lvl="1" indent="-342900">
              <a:spcBef>
                <a:spcPct val="20000"/>
              </a:spcBef>
              <a:buFont typeface="Arial"/>
              <a:buChar char="•"/>
            </a:pPr>
            <a:r>
              <a:rPr lang="en-US" sz="2200" baseline="30000" dirty="0">
                <a:solidFill>
                  <a:srgbClr val="2D637F"/>
                </a:solidFill>
                <a:latin typeface="Lucida Grande"/>
                <a:cs typeface="Lucida Grande"/>
              </a:rPr>
              <a:t>99m</a:t>
            </a:r>
            <a:r>
              <a:rPr lang="en-US" sz="2200" dirty="0">
                <a:solidFill>
                  <a:srgbClr val="2D637F"/>
                </a:solidFill>
                <a:latin typeface="Lucida Grande"/>
                <a:cs typeface="Lucida Grande"/>
              </a:rPr>
              <a:t>Tc</a:t>
            </a:r>
          </a:p>
          <a:p>
            <a:pPr marL="1257300" lvl="2" indent="-342900">
              <a:spcBef>
                <a:spcPct val="20000"/>
              </a:spcBef>
              <a:buFont typeface="Arial"/>
              <a:buChar char="•"/>
            </a:pPr>
            <a:r>
              <a:rPr lang="en-US" dirty="0">
                <a:solidFill>
                  <a:srgbClr val="2D637F"/>
                </a:solidFill>
                <a:latin typeface="Lucida Grande"/>
                <a:cs typeface="Lucida Grande"/>
              </a:rPr>
              <a:t>Diagnostic isotope for cardiac, renal, lung function, tumor imaging</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10-mCi dose ranges $20-40</a:t>
            </a:r>
            <a:r>
              <a:rPr lang="en-US" baseline="30000" dirty="0">
                <a:solidFill>
                  <a:srgbClr val="2D637F"/>
                </a:solidFill>
                <a:latin typeface="Lucida Grande"/>
                <a:cs typeface="Lucida Grande"/>
              </a:rPr>
              <a:t>1</a:t>
            </a:r>
            <a:r>
              <a:rPr lang="en-US" dirty="0">
                <a:solidFill>
                  <a:srgbClr val="2D637F"/>
                </a:solidFill>
                <a:latin typeface="Lucida Grande"/>
                <a:cs typeface="Lucida Grande"/>
              </a:rPr>
              <a:t>  </a:t>
            </a:r>
          </a:p>
          <a:p>
            <a:pPr marL="800100" lvl="1" indent="-342900">
              <a:spcBef>
                <a:spcPct val="20000"/>
              </a:spcBef>
              <a:buFont typeface="Arial"/>
              <a:buChar char="•"/>
            </a:pPr>
            <a:r>
              <a:rPr lang="en-US" sz="2200" baseline="30000" dirty="0">
                <a:solidFill>
                  <a:srgbClr val="2D637F"/>
                </a:solidFill>
                <a:latin typeface="Lucida Grande"/>
                <a:cs typeface="Lucida Grande"/>
              </a:rPr>
              <a:t>18</a:t>
            </a:r>
            <a:r>
              <a:rPr lang="en-US" sz="2200"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PET isotope used for metabolic tumor &amp; metastasis imaging</a:t>
            </a:r>
          </a:p>
          <a:p>
            <a:pPr marL="1257300" lvl="2" indent="-342900">
              <a:spcBef>
                <a:spcPct val="20000"/>
              </a:spcBef>
              <a:buFont typeface="Arial"/>
              <a:buChar char="•"/>
            </a:pPr>
            <a:r>
              <a:rPr lang="en-US" dirty="0">
                <a:solidFill>
                  <a:srgbClr val="2D637F"/>
                </a:solidFill>
                <a:latin typeface="Lucida Grande"/>
                <a:cs typeface="Lucida Grande"/>
              </a:rPr>
              <a:t>Produced by K~15 medical cyclotrons via </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O(</a:t>
            </a:r>
            <a:r>
              <a:rPr lang="en-US" dirty="0" err="1">
                <a:solidFill>
                  <a:srgbClr val="2D637F"/>
                </a:solidFill>
                <a:latin typeface="Lucida Grande"/>
                <a:cs typeface="Lucida Grande"/>
              </a:rPr>
              <a:t>p,n</a:t>
            </a:r>
            <a:r>
              <a:rPr lang="en-US" dirty="0">
                <a:solidFill>
                  <a:srgbClr val="2D637F"/>
                </a:solidFill>
                <a:latin typeface="Lucida Grande"/>
                <a:cs typeface="Lucida Grande"/>
              </a:rPr>
              <a:t>)</a:t>
            </a:r>
            <a:r>
              <a:rPr lang="en-US" baseline="30000" dirty="0">
                <a:solidFill>
                  <a:srgbClr val="2D637F"/>
                </a:solidFill>
                <a:latin typeface="Lucida Grande"/>
                <a:cs typeface="Lucida Grande"/>
              </a:rPr>
              <a:t>18</a:t>
            </a:r>
            <a:r>
              <a:rPr lang="en-US" dirty="0">
                <a:solidFill>
                  <a:srgbClr val="2D637F"/>
                </a:solidFill>
                <a:latin typeface="Lucida Grande"/>
                <a:cs typeface="Lucida Grande"/>
              </a:rPr>
              <a:t>F</a:t>
            </a:r>
          </a:p>
          <a:p>
            <a:pPr marL="1257300" lvl="2" indent="-342900">
              <a:spcBef>
                <a:spcPct val="20000"/>
              </a:spcBef>
              <a:buFont typeface="Arial"/>
              <a:buChar char="•"/>
            </a:pPr>
            <a:r>
              <a:rPr lang="en-US" dirty="0">
                <a:solidFill>
                  <a:srgbClr val="2D637F"/>
                </a:solidFill>
                <a:latin typeface="Lucida Grande"/>
                <a:cs typeface="Lucida Grande"/>
              </a:rPr>
              <a:t>Costs per 5-mCi dose ranges $400-800</a:t>
            </a:r>
            <a:r>
              <a:rPr lang="en-US" baseline="30000" dirty="0">
                <a:solidFill>
                  <a:srgbClr val="2D637F"/>
                </a:solidFill>
                <a:latin typeface="Lucida Grande"/>
                <a:cs typeface="Lucida Grande"/>
              </a:rPr>
              <a:t>2</a:t>
            </a:r>
          </a:p>
          <a:p>
            <a:pPr marL="800100" lvl="1" indent="-342900">
              <a:spcBef>
                <a:spcPct val="20000"/>
              </a:spcBef>
              <a:buFont typeface="Arial"/>
              <a:buChar char="•"/>
            </a:pPr>
            <a:r>
              <a:rPr lang="en-US" sz="2200" baseline="30000" dirty="0">
                <a:solidFill>
                  <a:srgbClr val="2D637F"/>
                </a:solidFill>
                <a:latin typeface="Lucida Grande"/>
                <a:cs typeface="Lucida Grande"/>
              </a:rPr>
              <a:t>131</a:t>
            </a:r>
            <a:r>
              <a:rPr lang="en-US" sz="2200" dirty="0">
                <a:solidFill>
                  <a:srgbClr val="2D637F"/>
                </a:solidFill>
                <a:latin typeface="Lucida Grande"/>
                <a:cs typeface="Lucida Grande"/>
              </a:rPr>
              <a:t>I</a:t>
            </a:r>
          </a:p>
          <a:p>
            <a:pPr marL="1257300" lvl="2" indent="-342900">
              <a:spcBef>
                <a:spcPct val="20000"/>
              </a:spcBef>
              <a:buFont typeface="Arial"/>
              <a:buChar char="•"/>
            </a:pPr>
            <a:r>
              <a:rPr lang="el-GR" dirty="0">
                <a:solidFill>
                  <a:srgbClr val="2D637F"/>
                </a:solidFill>
                <a:latin typeface="Lucida Grande"/>
                <a:cs typeface="Lucida Grande"/>
              </a:rPr>
              <a:t>β</a:t>
            </a:r>
            <a:r>
              <a:rPr lang="en-US" dirty="0">
                <a:solidFill>
                  <a:srgbClr val="2D637F"/>
                </a:solidFill>
                <a:latin typeface="Lucida Grande"/>
                <a:cs typeface="Lucida Grande"/>
              </a:rPr>
              <a:t>-therapy isotope used for treatment of cancers, including thyroid and neuroendocrine</a:t>
            </a:r>
          </a:p>
          <a:p>
            <a:pPr marL="1257300" lvl="2" indent="-342900">
              <a:spcBef>
                <a:spcPct val="20000"/>
              </a:spcBef>
              <a:buFont typeface="Arial"/>
              <a:buChar char="•"/>
            </a:pPr>
            <a:r>
              <a:rPr lang="en-US" dirty="0">
                <a:solidFill>
                  <a:srgbClr val="2D637F"/>
                </a:solidFill>
                <a:latin typeface="Lucida Grande"/>
                <a:cs typeface="Lucida Grande"/>
              </a:rPr>
              <a:t>Produced as fission product in thermal reactors</a:t>
            </a:r>
          </a:p>
          <a:p>
            <a:pPr marL="1257300" lvl="2" indent="-342900">
              <a:spcBef>
                <a:spcPct val="20000"/>
              </a:spcBef>
              <a:buFont typeface="Arial"/>
              <a:buChar char="•"/>
            </a:pPr>
            <a:r>
              <a:rPr lang="en-US" dirty="0">
                <a:solidFill>
                  <a:srgbClr val="2D637F"/>
                </a:solidFill>
                <a:latin typeface="Lucida Grande"/>
                <a:cs typeface="Lucida Grande"/>
              </a:rPr>
              <a:t>Costs per 200-mCi dose approximately $200</a:t>
            </a:r>
            <a:r>
              <a:rPr lang="en-US" baseline="30000" dirty="0">
                <a:solidFill>
                  <a:srgbClr val="2D637F"/>
                </a:solidFill>
                <a:latin typeface="Lucida Grande"/>
                <a:cs typeface="Lucida Grande"/>
              </a:rPr>
              <a:t>3</a:t>
            </a:r>
          </a:p>
        </p:txBody>
      </p:sp>
      <p:sp>
        <p:nvSpPr>
          <p:cNvPr id="10" name="Content Placeholder 9"/>
          <p:cNvSpPr>
            <a:spLocks noGrp="1"/>
          </p:cNvSpPr>
          <p:nvPr>
            <p:ph idx="14"/>
          </p:nvPr>
        </p:nvSpPr>
        <p:spPr/>
        <p:txBody>
          <a:bodyPr/>
          <a:lstStyle/>
          <a:p>
            <a:endParaRPr lang="en-US"/>
          </a:p>
        </p:txBody>
      </p:sp>
      <p:sp>
        <p:nvSpPr>
          <p:cNvPr id="2" name="Rectangle 1">
            <a:extLst>
              <a:ext uri="{FF2B5EF4-FFF2-40B4-BE49-F238E27FC236}">
                <a16:creationId xmlns:a16="http://schemas.microsoft.com/office/drawing/2014/main" id="{2F2E9FF6-3F31-48A5-84B9-EC6E3EA2A3EE}"/>
              </a:ext>
            </a:extLst>
          </p:cNvPr>
          <p:cNvSpPr/>
          <p:nvPr/>
        </p:nvSpPr>
        <p:spPr>
          <a:xfrm>
            <a:off x="4214191" y="6032768"/>
            <a:ext cx="5083371" cy="861774"/>
          </a:xfrm>
          <a:prstGeom prst="rect">
            <a:avLst/>
          </a:prstGeom>
        </p:spPr>
        <p:txBody>
          <a:bodyPr wrap="square">
            <a:spAutoFit/>
          </a:bodyPr>
          <a:lstStyle/>
          <a:p>
            <a:r>
              <a:rPr lang="en-US" sz="1000" dirty="0">
                <a:solidFill>
                  <a:schemeClr val="bg1"/>
                </a:solidFill>
              </a:rPr>
              <a:t>[1]	C. Whipple and S. Larson, </a:t>
            </a:r>
            <a:r>
              <a:rPr lang="en-US" sz="1000" i="1" dirty="0">
                <a:solidFill>
                  <a:schemeClr val="bg1"/>
                </a:solidFill>
              </a:rPr>
              <a:t>Medical Isotope Production Without Highly Enriched Uranium</a:t>
            </a:r>
            <a:r>
              <a:rPr lang="en-US" sz="1000" dirty="0">
                <a:solidFill>
                  <a:schemeClr val="bg1"/>
                </a:solidFill>
              </a:rPr>
              <a:t>, 2009.</a:t>
            </a:r>
          </a:p>
          <a:p>
            <a:r>
              <a:rPr lang="en-US" sz="1000" dirty="0">
                <a:solidFill>
                  <a:schemeClr val="bg1"/>
                </a:solidFill>
              </a:rPr>
              <a:t>[2]	United States Government Accountability Office and U.S. General Accounting Office, </a:t>
            </a:r>
            <a:r>
              <a:rPr lang="en-US" sz="1000" i="1" dirty="0">
                <a:solidFill>
                  <a:schemeClr val="bg1"/>
                </a:solidFill>
              </a:rPr>
              <a:t>Report GAO-08-452</a:t>
            </a:r>
            <a:r>
              <a:rPr lang="en-US" sz="1000" dirty="0">
                <a:solidFill>
                  <a:schemeClr val="bg1"/>
                </a:solidFill>
              </a:rPr>
              <a:t>,2008.</a:t>
            </a:r>
          </a:p>
          <a:p>
            <a:r>
              <a:rPr lang="en-US" sz="1000" dirty="0">
                <a:solidFill>
                  <a:schemeClr val="bg1"/>
                </a:solidFill>
              </a:rPr>
              <a:t>[3]	A. N. Khalid, </a:t>
            </a:r>
            <a:r>
              <a:rPr lang="en-US" sz="1000" i="1" dirty="0">
                <a:solidFill>
                  <a:schemeClr val="bg1"/>
                </a:solidFill>
              </a:rPr>
              <a:t>et al</a:t>
            </a:r>
            <a:r>
              <a:rPr lang="en-US" sz="1000" dirty="0">
                <a:solidFill>
                  <a:schemeClr val="bg1"/>
                </a:solidFill>
              </a:rPr>
              <a:t>, “</a:t>
            </a:r>
            <a:r>
              <a:rPr lang="en-US" sz="1000" i="1" dirty="0">
                <a:solidFill>
                  <a:schemeClr val="bg1"/>
                </a:solidFill>
              </a:rPr>
              <a:t>Arch. </a:t>
            </a:r>
            <a:r>
              <a:rPr lang="en-US" sz="1000" i="1" dirty="0" err="1">
                <a:solidFill>
                  <a:schemeClr val="bg1"/>
                </a:solidFill>
              </a:rPr>
              <a:t>Otolaryngol</a:t>
            </a:r>
            <a:r>
              <a:rPr lang="en-US" sz="1000" i="1" dirty="0">
                <a:solidFill>
                  <a:schemeClr val="bg1"/>
                </a:solidFill>
              </a:rPr>
              <a:t>. Neck Surg.</a:t>
            </a:r>
            <a:r>
              <a:rPr lang="en-US" sz="1000" dirty="0">
                <a:solidFill>
                  <a:schemeClr val="bg1"/>
                </a:solidFill>
              </a:rPr>
              <a:t>, vol. 132, no. 3, pp. 244–250, 2006.</a:t>
            </a:r>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Tree>
    <p:extLst>
      <p:ext uri="{BB962C8B-B14F-4D97-AF65-F5344CB8AC3E}">
        <p14:creationId xmlns:p14="http://schemas.microsoft.com/office/powerpoint/2010/main" val="9144317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51ACA1-8FED-4D9E-96C5-F8C0AECF1569}"/>
              </a:ext>
            </a:extLst>
          </p:cNvPr>
          <p:cNvPicPr>
            <a:picLocks noChangeAspect="1"/>
          </p:cNvPicPr>
          <p:nvPr/>
        </p:nvPicPr>
        <p:blipFill>
          <a:blip r:embed="rId2"/>
          <a:stretch>
            <a:fillRect/>
          </a:stretch>
        </p:blipFill>
        <p:spPr>
          <a:xfrm>
            <a:off x="473836" y="675860"/>
            <a:ext cx="8196329" cy="5327071"/>
          </a:xfrm>
          <a:prstGeom prst="rect">
            <a:avLst/>
          </a:prstGeom>
        </p:spPr>
      </p:pic>
      <p:sp>
        <p:nvSpPr>
          <p:cNvPr id="7" name="Title 1">
            <a:extLst>
              <a:ext uri="{FF2B5EF4-FFF2-40B4-BE49-F238E27FC236}">
                <a16:creationId xmlns:a16="http://schemas.microsoft.com/office/drawing/2014/main" id="{A3645D7C-58E7-4789-BA80-A7E6ED2FFE66}"/>
              </a:ext>
            </a:extLst>
          </p:cNvPr>
          <p:cNvSpPr txBox="1">
            <a:spLocks/>
          </p:cNvSpPr>
          <p:nvPr/>
        </p:nvSpPr>
        <p:spPr>
          <a:xfrm>
            <a:off x="457200" y="130511"/>
            <a:ext cx="7766050" cy="1150353"/>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200" kern="1200">
                <a:solidFill>
                  <a:srgbClr val="E09E19"/>
                </a:solidFill>
                <a:latin typeface="Georgia"/>
                <a:ea typeface="+mj-ea"/>
                <a:cs typeface="Georgia"/>
              </a:defRPr>
            </a:lvl1pPr>
          </a:lstStyle>
          <a:p>
            <a:r>
              <a:rPr lang="en-US" dirty="0"/>
              <a:t>Measurements @ LANL – </a:t>
            </a:r>
            <a:r>
              <a:rPr lang="en-US" dirty="0" err="1"/>
              <a:t>Nb</a:t>
            </a:r>
            <a:r>
              <a:rPr lang="en-US" dirty="0"/>
              <a:t>(</a:t>
            </a:r>
            <a:r>
              <a:rPr lang="en-US" dirty="0" err="1"/>
              <a:t>p,x</a:t>
            </a:r>
            <a:r>
              <a:rPr lang="en-US" dirty="0"/>
              <a:t>) </a:t>
            </a:r>
          </a:p>
        </p:txBody>
      </p:sp>
      <p:sp>
        <p:nvSpPr>
          <p:cNvPr id="8" name="Rectangle 7">
            <a:extLst>
              <a:ext uri="{FF2B5EF4-FFF2-40B4-BE49-F238E27FC236}">
                <a16:creationId xmlns:a16="http://schemas.microsoft.com/office/drawing/2014/main" id="{C312C22D-8957-427D-A399-31F57D7D4BA9}"/>
              </a:ext>
            </a:extLst>
          </p:cNvPr>
          <p:cNvSpPr/>
          <p:nvPr/>
        </p:nvSpPr>
        <p:spPr>
          <a:xfrm>
            <a:off x="1847023" y="1301206"/>
            <a:ext cx="3659255"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1894 unique peaks across 107 spectra</a:t>
            </a:r>
          </a:p>
        </p:txBody>
      </p:sp>
    </p:spTree>
    <p:extLst>
      <p:ext uri="{BB962C8B-B14F-4D97-AF65-F5344CB8AC3E}">
        <p14:creationId xmlns:p14="http://schemas.microsoft.com/office/powerpoint/2010/main" val="277595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A3DECB-00DA-43AD-AB70-FF26902104B9}"/>
              </a:ext>
            </a:extLst>
          </p:cNvPr>
          <p:cNvPicPr>
            <a:picLocks noChangeAspect="1"/>
          </p:cNvPicPr>
          <p:nvPr/>
        </p:nvPicPr>
        <p:blipFill>
          <a:blip r:embed="rId2"/>
          <a:stretch>
            <a:fillRect/>
          </a:stretch>
        </p:blipFill>
        <p:spPr>
          <a:xfrm>
            <a:off x="1243055" y="866775"/>
            <a:ext cx="6657891" cy="5153025"/>
          </a:xfrm>
          <a:prstGeom prst="rect">
            <a:avLst/>
          </a:prstGeom>
        </p:spPr>
      </p:pic>
      <p:sp>
        <p:nvSpPr>
          <p:cNvPr id="7" name="Title 1">
            <a:extLst>
              <a:ext uri="{FF2B5EF4-FFF2-40B4-BE49-F238E27FC236}">
                <a16:creationId xmlns:a16="http://schemas.microsoft.com/office/drawing/2014/main" id="{A3645D7C-58E7-4789-BA80-A7E6ED2FFE66}"/>
              </a:ext>
            </a:extLst>
          </p:cNvPr>
          <p:cNvSpPr txBox="1">
            <a:spLocks/>
          </p:cNvSpPr>
          <p:nvPr/>
        </p:nvSpPr>
        <p:spPr>
          <a:xfrm>
            <a:off x="457200" y="130511"/>
            <a:ext cx="7766050" cy="1150353"/>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200" kern="1200">
                <a:solidFill>
                  <a:srgbClr val="E09E19"/>
                </a:solidFill>
                <a:latin typeface="Georgia"/>
                <a:ea typeface="+mj-ea"/>
                <a:cs typeface="Georgia"/>
              </a:defRPr>
            </a:lvl1pPr>
          </a:lstStyle>
          <a:p>
            <a:r>
              <a:rPr lang="en-US" dirty="0"/>
              <a:t>Measurements @ LANL – </a:t>
            </a:r>
            <a:r>
              <a:rPr lang="en-US" dirty="0" err="1"/>
              <a:t>Nb</a:t>
            </a:r>
            <a:r>
              <a:rPr lang="en-US" dirty="0"/>
              <a:t>(</a:t>
            </a:r>
            <a:r>
              <a:rPr lang="en-US" dirty="0" err="1"/>
              <a:t>p,x</a:t>
            </a:r>
            <a:r>
              <a:rPr lang="en-US" dirty="0"/>
              <a:t>) </a:t>
            </a:r>
          </a:p>
        </p:txBody>
      </p:sp>
    </p:spTree>
    <p:extLst>
      <p:ext uri="{BB962C8B-B14F-4D97-AF65-F5344CB8AC3E}">
        <p14:creationId xmlns:p14="http://schemas.microsoft.com/office/powerpoint/2010/main" val="1042142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07DB88-7F12-4B72-8945-D64B2EEE5852}"/>
              </a:ext>
            </a:extLst>
          </p:cNvPr>
          <p:cNvPicPr>
            <a:picLocks noChangeAspect="1"/>
          </p:cNvPicPr>
          <p:nvPr/>
        </p:nvPicPr>
        <p:blipFill>
          <a:blip r:embed="rId3"/>
          <a:stretch>
            <a:fillRect/>
          </a:stretch>
        </p:blipFill>
        <p:spPr>
          <a:xfrm>
            <a:off x="1557092" y="104775"/>
            <a:ext cx="6029816" cy="5886450"/>
          </a:xfrm>
          <a:prstGeom prst="rect">
            <a:avLst/>
          </a:prstGeom>
        </p:spPr>
      </p:pic>
      <p:sp>
        <p:nvSpPr>
          <p:cNvPr id="9" name="Rectangle 8">
            <a:extLst>
              <a:ext uri="{FF2B5EF4-FFF2-40B4-BE49-F238E27FC236}">
                <a16:creationId xmlns:a16="http://schemas.microsoft.com/office/drawing/2014/main" id="{9BFEC74A-BEDC-463E-B22D-B306E6D064DD}"/>
              </a:ext>
            </a:extLst>
          </p:cNvPr>
          <p:cNvSpPr/>
          <p:nvPr/>
        </p:nvSpPr>
        <p:spPr>
          <a:xfrm>
            <a:off x="4467225" y="5999113"/>
            <a:ext cx="4572000" cy="954107"/>
          </a:xfrm>
          <a:prstGeom prst="rect">
            <a:avLst/>
          </a:prstGeom>
        </p:spPr>
        <p:txBody>
          <a:bodyPr>
            <a:spAutoFit/>
          </a:bodyPr>
          <a:lstStyle/>
          <a:p>
            <a:r>
              <a:rPr lang="en-US" sz="1400" dirty="0">
                <a:solidFill>
                  <a:schemeClr val="bg1"/>
                </a:solidFill>
              </a:rPr>
              <a:t>S. A. Graves, P. A. Ellison, T. E. Barnhart, H. F. </a:t>
            </a:r>
            <a:r>
              <a:rPr lang="en-US" sz="1400" dirty="0" err="1">
                <a:solidFill>
                  <a:schemeClr val="bg1"/>
                </a:solidFill>
              </a:rPr>
              <a:t>Valdovinos</a:t>
            </a:r>
            <a:r>
              <a:rPr lang="en-US" sz="1400" dirty="0">
                <a:solidFill>
                  <a:schemeClr val="bg1"/>
                </a:solidFill>
              </a:rPr>
              <a:t>, E. R. Birnbaum, F. M. </a:t>
            </a:r>
            <a:r>
              <a:rPr lang="en-US" sz="1400" dirty="0" err="1">
                <a:solidFill>
                  <a:schemeClr val="bg1"/>
                </a:solidFill>
              </a:rPr>
              <a:t>Nortier</a:t>
            </a:r>
            <a:r>
              <a:rPr lang="en-US" sz="1400" dirty="0">
                <a:solidFill>
                  <a:schemeClr val="bg1"/>
                </a:solidFill>
              </a:rPr>
              <a:t>, R. J. </a:t>
            </a:r>
            <a:r>
              <a:rPr lang="en-US" sz="1400" dirty="0" err="1">
                <a:solidFill>
                  <a:schemeClr val="bg1"/>
                </a:solidFill>
              </a:rPr>
              <a:t>Nickles</a:t>
            </a:r>
            <a:r>
              <a:rPr lang="en-US" sz="1400" dirty="0">
                <a:solidFill>
                  <a:schemeClr val="bg1"/>
                </a:solidFill>
              </a:rPr>
              <a:t>, and J. W. Engle, </a:t>
            </a:r>
            <a:r>
              <a:rPr lang="en-US" sz="1400" i="1" dirty="0" err="1">
                <a:solidFill>
                  <a:schemeClr val="bg1"/>
                </a:solidFill>
              </a:rPr>
              <a:t>Nucl</a:t>
            </a:r>
            <a:r>
              <a:rPr lang="en-US" sz="1400" i="1" dirty="0">
                <a:solidFill>
                  <a:schemeClr val="bg1"/>
                </a:solidFill>
              </a:rPr>
              <a:t>. Instruments Methods Phys. Res. Sect. B Beam Interact. with Mater. Atoms</a:t>
            </a:r>
            <a:r>
              <a:rPr lang="en-US" sz="1400" dirty="0">
                <a:solidFill>
                  <a:schemeClr val="bg1"/>
                </a:solidFill>
              </a:rPr>
              <a:t>, vol. 386, pp. 44–53, Nov. 2016.</a:t>
            </a:r>
          </a:p>
        </p:txBody>
      </p:sp>
    </p:spTree>
    <p:extLst>
      <p:ext uri="{BB962C8B-B14F-4D97-AF65-F5344CB8AC3E}">
        <p14:creationId xmlns:p14="http://schemas.microsoft.com/office/powerpoint/2010/main" val="294519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154593" y="1084667"/>
            <a:ext cx="3824211" cy="2869570"/>
          </a:xfrm>
          <a:prstGeom prst="rect">
            <a:avLst/>
          </a:prstGeom>
        </p:spPr>
      </p:pic>
      <p:sp>
        <p:nvSpPr>
          <p:cNvPr id="34" name="Title 1"/>
          <p:cNvSpPr txBox="1">
            <a:spLocks/>
          </p:cNvSpPr>
          <p:nvPr/>
        </p:nvSpPr>
        <p:spPr>
          <a:xfrm>
            <a:off x="457200" y="130511"/>
            <a:ext cx="7766050" cy="1150353"/>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200" kern="1200">
                <a:solidFill>
                  <a:srgbClr val="E09E19"/>
                </a:solidFill>
                <a:latin typeface="Georgia"/>
                <a:ea typeface="+mj-ea"/>
                <a:cs typeface="Georgia"/>
              </a:defRPr>
            </a:lvl1pPr>
          </a:lstStyle>
          <a:p>
            <a:r>
              <a:rPr lang="en-US"/>
              <a:t>Measurements @ LANL – Nb(p,x) </a:t>
            </a:r>
            <a:endParaRPr lang="en-US" dirty="0"/>
          </a:p>
        </p:txBody>
      </p:sp>
      <p:pic>
        <p:nvPicPr>
          <p:cNvPr id="2" name="Picture 1"/>
          <p:cNvPicPr>
            <a:picLocks noChangeAspect="1"/>
          </p:cNvPicPr>
          <p:nvPr/>
        </p:nvPicPr>
        <p:blipFill>
          <a:blip r:embed="rId4"/>
          <a:stretch>
            <a:fillRect/>
          </a:stretch>
        </p:blipFill>
        <p:spPr>
          <a:xfrm>
            <a:off x="229859" y="1084667"/>
            <a:ext cx="3829121" cy="2873254"/>
          </a:xfrm>
          <a:prstGeom prst="rect">
            <a:avLst/>
          </a:prstGeom>
        </p:spPr>
      </p:pic>
      <p:pic>
        <p:nvPicPr>
          <p:cNvPr id="4" name="Picture 3"/>
          <p:cNvPicPr>
            <a:picLocks noChangeAspect="1"/>
          </p:cNvPicPr>
          <p:nvPr/>
        </p:nvPicPr>
        <p:blipFill>
          <a:blip r:embed="rId5"/>
          <a:stretch>
            <a:fillRect/>
          </a:stretch>
        </p:blipFill>
        <p:spPr>
          <a:xfrm>
            <a:off x="2692227" y="3532105"/>
            <a:ext cx="3657600" cy="3002617"/>
          </a:xfrm>
          <a:prstGeom prst="rect">
            <a:avLst/>
          </a:prstGeom>
        </p:spPr>
      </p:pic>
      <p:sp>
        <p:nvSpPr>
          <p:cNvPr id="31" name="Rectangle 30"/>
          <p:cNvSpPr/>
          <p:nvPr/>
        </p:nvSpPr>
        <p:spPr>
          <a:xfrm rot="20098985">
            <a:off x="2943183" y="2258796"/>
            <a:ext cx="3523436"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Preliminary</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283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1525500" y="1118940"/>
            <a:ext cx="6093001" cy="4572000"/>
          </a:xfrm>
          <a:prstGeom prst="rect">
            <a:avLst/>
          </a:prstGeom>
        </p:spPr>
      </p:pic>
      <p:sp>
        <p:nvSpPr>
          <p:cNvPr id="31" name="Rectangle 30"/>
          <p:cNvSpPr/>
          <p:nvPr/>
        </p:nvSpPr>
        <p:spPr>
          <a:xfrm rot="20098985">
            <a:off x="4543383" y="2129046"/>
            <a:ext cx="3523436" cy="646331"/>
          </a:xfrm>
          <a:prstGeom prst="rect">
            <a:avLst/>
          </a:prstGeom>
          <a:noFill/>
        </p:spPr>
        <p:txBody>
          <a:bodyPr wrap="squar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Preliminary</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34" name="Title 1"/>
          <p:cNvSpPr txBox="1">
            <a:spLocks/>
          </p:cNvSpPr>
          <p:nvPr/>
        </p:nvSpPr>
        <p:spPr>
          <a:xfrm>
            <a:off x="457200" y="130511"/>
            <a:ext cx="7766050" cy="1150353"/>
          </a:xfrm>
          <a:prstGeom prst="rect">
            <a:avLst/>
          </a:prstGeom>
        </p:spPr>
        <p:txBody>
          <a:bodyPr vert="horz" lIns="91440" tIns="45720" rIns="91440" bIns="45720" rtlCol="0" anchor="ctr">
            <a:normAutofit fontScale="90000"/>
          </a:bodyPr>
          <a:lstStyle>
            <a:lvl1pPr algn="l" defTabSz="457200" rtl="0" eaLnBrk="1" latinLnBrk="0" hangingPunct="1">
              <a:spcBef>
                <a:spcPct val="0"/>
              </a:spcBef>
              <a:buNone/>
              <a:defRPr sz="4200" kern="1200">
                <a:solidFill>
                  <a:srgbClr val="E09E19"/>
                </a:solidFill>
                <a:latin typeface="Georgia"/>
                <a:ea typeface="+mj-ea"/>
                <a:cs typeface="Georgia"/>
              </a:defRPr>
            </a:lvl1pPr>
          </a:lstStyle>
          <a:p>
            <a:r>
              <a:rPr lang="en-US" dirty="0"/>
              <a:t>Measurements @ LANL – </a:t>
            </a:r>
            <a:r>
              <a:rPr lang="en-US" dirty="0" err="1"/>
              <a:t>Nb</a:t>
            </a:r>
            <a:r>
              <a:rPr lang="en-US" dirty="0"/>
              <a:t>(</a:t>
            </a:r>
            <a:r>
              <a:rPr lang="en-US" dirty="0" err="1"/>
              <a:t>p,x</a:t>
            </a:r>
            <a:r>
              <a:rPr lang="en-US" dirty="0"/>
              <a:t>) </a:t>
            </a:r>
          </a:p>
        </p:txBody>
      </p:sp>
    </p:spTree>
    <p:extLst>
      <p:ext uri="{BB962C8B-B14F-4D97-AF65-F5344CB8AC3E}">
        <p14:creationId xmlns:p14="http://schemas.microsoft.com/office/powerpoint/2010/main" val="17780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32"/>
            <a:ext cx="7766050" cy="1150353"/>
          </a:xfrm>
        </p:spPr>
        <p:txBody>
          <a:bodyPr>
            <a:normAutofit/>
          </a:bodyPr>
          <a:lstStyle/>
          <a:p>
            <a:r>
              <a:rPr lang="en-US" dirty="0"/>
              <a:t>Summary</a:t>
            </a:r>
          </a:p>
        </p:txBody>
      </p:sp>
      <p:sp>
        <p:nvSpPr>
          <p:cNvPr id="3" name="Content Placeholder 2"/>
          <p:cNvSpPr>
            <a:spLocks noGrp="1"/>
          </p:cNvSpPr>
          <p:nvPr>
            <p:ph idx="1"/>
          </p:nvPr>
        </p:nvSpPr>
        <p:spPr>
          <a:xfrm>
            <a:off x="482599" y="2776122"/>
            <a:ext cx="8137525" cy="2591008"/>
          </a:xfrm>
        </p:spPr>
        <p:txBody>
          <a:bodyPr>
            <a:normAutofit/>
          </a:bodyPr>
          <a:lstStyle/>
          <a:p>
            <a:r>
              <a:rPr lang="en-US" dirty="0"/>
              <a:t>Provides first / vastly improved production measurements for each of the isotopes listed here</a:t>
            </a:r>
          </a:p>
          <a:p>
            <a:r>
              <a:rPr lang="en-US" dirty="0"/>
              <a:t>Thin-target measurements in this work provide an ideal jumping-off point to begin thick-target yields for commercial application, as well as radiochemical workup</a:t>
            </a:r>
          </a:p>
        </p:txBody>
      </p:sp>
      <p:sp>
        <p:nvSpPr>
          <p:cNvPr id="6" name="Rectangle 5"/>
          <p:cNvSpPr/>
          <p:nvPr/>
        </p:nvSpPr>
        <p:spPr>
          <a:xfrm>
            <a:off x="1313515" y="1524084"/>
            <a:ext cx="6516971" cy="1104815"/>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7" name="Rectangle 6"/>
          <p:cNvSpPr/>
          <p:nvPr/>
        </p:nvSpPr>
        <p:spPr>
          <a:xfrm>
            <a:off x="1338263" y="1616552"/>
            <a:ext cx="6467475" cy="923330"/>
          </a:xfrm>
          <a:prstGeom prst="rect">
            <a:avLst/>
          </a:prstGeom>
        </p:spPr>
        <p:txBody>
          <a:bodyPr wrap="square">
            <a:spAutoFit/>
          </a:bodyPr>
          <a:lstStyle/>
          <a:p>
            <a:pPr algn="ctr">
              <a:spcBef>
                <a:spcPct val="20000"/>
              </a:spcBef>
              <a:defRPr/>
            </a:pPr>
            <a:r>
              <a:rPr lang="en-US" dirty="0">
                <a:latin typeface="Lucida Grande"/>
                <a:cs typeface="Lucida Grande"/>
              </a:rPr>
              <a:t>Demonstrated ability to measure excitation functions for emerging medical radionuclides through 3 different production paradigms</a:t>
            </a:r>
          </a:p>
        </p:txBody>
      </p:sp>
    </p:spTree>
    <p:extLst>
      <p:ext uri="{BB962C8B-B14F-4D97-AF65-F5344CB8AC3E}">
        <p14:creationId xmlns:p14="http://schemas.microsoft.com/office/powerpoint/2010/main" val="371658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3732"/>
            <a:ext cx="7766050" cy="1150353"/>
          </a:xfrm>
        </p:spPr>
        <p:txBody>
          <a:bodyPr>
            <a:normAutofit/>
          </a:bodyPr>
          <a:lstStyle/>
          <a:p>
            <a:r>
              <a:rPr lang="en-US" dirty="0"/>
              <a:t>Path Forward</a:t>
            </a:r>
          </a:p>
        </p:txBody>
      </p:sp>
      <p:sp>
        <p:nvSpPr>
          <p:cNvPr id="3" name="Content Placeholder 2"/>
          <p:cNvSpPr>
            <a:spLocks noGrp="1"/>
          </p:cNvSpPr>
          <p:nvPr>
            <p:ph idx="1"/>
          </p:nvPr>
        </p:nvSpPr>
        <p:spPr>
          <a:xfrm>
            <a:off x="482599" y="1524085"/>
            <a:ext cx="8137525" cy="4320124"/>
          </a:xfrm>
        </p:spPr>
        <p:txBody>
          <a:bodyPr>
            <a:normAutofit lnSpcReduction="10000"/>
          </a:bodyPr>
          <a:lstStyle/>
          <a:p>
            <a:r>
              <a:rPr lang="en-US" baseline="30000" dirty="0" err="1"/>
              <a:t>nat</a:t>
            </a:r>
            <a:r>
              <a:rPr lang="en-US" dirty="0" err="1"/>
              <a:t>Fe</a:t>
            </a:r>
            <a:r>
              <a:rPr lang="en-US" dirty="0"/>
              <a:t>(</a:t>
            </a:r>
            <a:r>
              <a:rPr lang="en-US" dirty="0" err="1"/>
              <a:t>p,x</a:t>
            </a:r>
            <a:r>
              <a:rPr lang="en-US" dirty="0"/>
              <a:t>)</a:t>
            </a:r>
          </a:p>
          <a:p>
            <a:pPr lvl="1"/>
            <a:r>
              <a:rPr lang="en-US" dirty="0"/>
              <a:t>Complete minimization of inter-reaction fluences for final energy assignment and stack fluence</a:t>
            </a:r>
          </a:p>
          <a:p>
            <a:pPr lvl="1"/>
            <a:r>
              <a:rPr lang="en-US" dirty="0"/>
              <a:t>Identify and quantify additional activities produced</a:t>
            </a:r>
          </a:p>
          <a:p>
            <a:r>
              <a:rPr lang="en-US" dirty="0" err="1"/>
              <a:t>Nb</a:t>
            </a:r>
            <a:r>
              <a:rPr lang="en-US" dirty="0"/>
              <a:t>(</a:t>
            </a:r>
            <a:r>
              <a:rPr lang="en-US" dirty="0" err="1"/>
              <a:t>p,x</a:t>
            </a:r>
            <a:r>
              <a:rPr lang="en-US" dirty="0"/>
              <a:t>)</a:t>
            </a:r>
          </a:p>
          <a:p>
            <a:pPr lvl="1"/>
            <a:r>
              <a:rPr lang="en-US" dirty="0"/>
              <a:t>Complete minimization of inter-reaction fluences for final energy assignment and stack fluence</a:t>
            </a:r>
          </a:p>
          <a:p>
            <a:pPr lvl="1"/>
            <a:r>
              <a:rPr lang="en-US" dirty="0"/>
              <a:t>All activities are quantified – energy assignments are all that remain to normalize into absolute cross sections</a:t>
            </a:r>
          </a:p>
          <a:p>
            <a:pPr lvl="1"/>
            <a:r>
              <a:rPr lang="en-US" dirty="0"/>
              <a:t>Finish spin distribution analysis for isomers produced</a:t>
            </a:r>
            <a:br>
              <a:rPr lang="en-US" dirty="0"/>
            </a:br>
            <a:endParaRPr lang="en-US" dirty="0"/>
          </a:p>
          <a:p>
            <a:r>
              <a:rPr lang="en-US" dirty="0"/>
              <a:t>08 September - </a:t>
            </a:r>
            <a:r>
              <a:rPr lang="en-US" baseline="30000" dirty="0" err="1"/>
              <a:t>nat</a:t>
            </a:r>
            <a:r>
              <a:rPr lang="en-US" dirty="0" err="1"/>
              <a:t>La</a:t>
            </a:r>
            <a:r>
              <a:rPr lang="en-US" dirty="0"/>
              <a:t>(p,6n)</a:t>
            </a:r>
            <a:r>
              <a:rPr lang="en-US" baseline="30000" dirty="0"/>
              <a:t>134</a:t>
            </a:r>
            <a:r>
              <a:rPr lang="en-US" dirty="0"/>
              <a:t>Ce  @ 88</a:t>
            </a:r>
          </a:p>
          <a:p>
            <a:pPr lvl="1"/>
            <a:r>
              <a:rPr lang="en-US" dirty="0"/>
              <a:t>Positron analogue for </a:t>
            </a:r>
            <a:r>
              <a:rPr lang="en-US" baseline="30000" dirty="0"/>
              <a:t>225</a:t>
            </a:r>
            <a:r>
              <a:rPr lang="en-US" dirty="0"/>
              <a:t>Ac development</a:t>
            </a:r>
          </a:p>
        </p:txBody>
      </p:sp>
    </p:spTree>
    <p:extLst>
      <p:ext uri="{BB962C8B-B14F-4D97-AF65-F5344CB8AC3E}">
        <p14:creationId xmlns:p14="http://schemas.microsoft.com/office/powerpoint/2010/main" val="38396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9440178081_8dd63d3684_b.jpg"/>
          <p:cNvPicPr>
            <a:picLocks noGrp="1" noChangeAspect="1"/>
          </p:cNvPicPr>
          <p:nvPr>
            <p:ph idx="14"/>
          </p:nvPr>
        </p:nvPicPr>
        <p:blipFill>
          <a:blip r:embed="rId2"/>
          <a:srcRect l="4733" r="2360"/>
          <a:stretch>
            <a:fillRect/>
          </a:stretch>
        </p:blipFill>
        <p:spPr>
          <a:xfrm>
            <a:off x="0" y="0"/>
            <a:ext cx="9144000" cy="6574238"/>
          </a:xfrm>
        </p:spPr>
      </p:pic>
      <p:sp>
        <p:nvSpPr>
          <p:cNvPr id="2" name="Title 1"/>
          <p:cNvSpPr>
            <a:spLocks noGrp="1"/>
          </p:cNvSpPr>
          <p:nvPr>
            <p:ph type="title"/>
          </p:nvPr>
        </p:nvSpPr>
        <p:spPr>
          <a:xfrm>
            <a:off x="681487" y="2144119"/>
            <a:ext cx="6570143" cy="1143000"/>
          </a:xfrm>
        </p:spPr>
        <p:txBody>
          <a:bodyPr>
            <a:normAutofit/>
          </a:bodyPr>
          <a:lstStyle/>
          <a:p>
            <a:pPr algn="ctr"/>
            <a:r>
              <a:rPr lang="en-US" sz="6600" dirty="0">
                <a:solidFill>
                  <a:schemeClr val="bg1"/>
                </a:solidFill>
              </a:rPr>
              <a:t>Thank you!</a:t>
            </a:r>
          </a:p>
        </p:txBody>
      </p:sp>
      <p:pic>
        <p:nvPicPr>
          <p:cNvPr id="5" name="Picture 4"/>
          <p:cNvPicPr>
            <a:picLocks noChangeAspect="1"/>
          </p:cNvPicPr>
          <p:nvPr/>
        </p:nvPicPr>
        <p:blipFill>
          <a:blip r:embed="rId3"/>
          <a:stretch>
            <a:fillRect/>
          </a:stretch>
        </p:blipFill>
        <p:spPr>
          <a:xfrm>
            <a:off x="0" y="5598553"/>
            <a:ext cx="9170736" cy="1330073"/>
          </a:xfrm>
          <a:prstGeom prst="rect">
            <a:avLst/>
          </a:prstGeom>
        </p:spPr>
      </p:pic>
      <p:pic>
        <p:nvPicPr>
          <p:cNvPr id="6" name="Picture 5"/>
          <p:cNvPicPr>
            <a:picLocks noChangeAspect="1"/>
          </p:cNvPicPr>
          <p:nvPr/>
        </p:nvPicPr>
        <p:blipFill>
          <a:blip r:embed="rId4"/>
          <a:stretch>
            <a:fillRect/>
          </a:stretch>
        </p:blipFill>
        <p:spPr>
          <a:xfrm>
            <a:off x="369048" y="6019295"/>
            <a:ext cx="1745673" cy="533400"/>
          </a:xfrm>
          <a:prstGeom prst="rect">
            <a:avLst/>
          </a:prstGeom>
        </p:spPr>
      </p:pic>
      <p:pic>
        <p:nvPicPr>
          <p:cNvPr id="9" name="Picture 8"/>
          <p:cNvPicPr>
            <a:picLocks noChangeAspect="1"/>
          </p:cNvPicPr>
          <p:nvPr/>
        </p:nvPicPr>
        <p:blipFill>
          <a:blip r:embed="rId5"/>
          <a:stretch>
            <a:fillRect/>
          </a:stretch>
        </p:blipFill>
        <p:spPr>
          <a:xfrm>
            <a:off x="6274508" y="0"/>
            <a:ext cx="2869492" cy="2379579"/>
          </a:xfrm>
          <a:prstGeom prst="rect">
            <a:avLst/>
          </a:prstGeom>
        </p:spPr>
      </p:pic>
    </p:spTree>
    <p:extLst>
      <p:ext uri="{BB962C8B-B14F-4D97-AF65-F5344CB8AC3E}">
        <p14:creationId xmlns:p14="http://schemas.microsoft.com/office/powerpoint/2010/main" val="28009484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27"/>
            <a:ext cx="7766050" cy="1150353"/>
          </a:xfrm>
        </p:spPr>
        <p:txBody>
          <a:bodyPr>
            <a:normAutofit/>
          </a:bodyPr>
          <a:lstStyle/>
          <a:p>
            <a:pPr algn="ctr"/>
            <a:r>
              <a:rPr lang="en-US" sz="4400" baseline="30000" dirty="0"/>
              <a:t>Extra Slides</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val="15307137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56" y="75011"/>
            <a:ext cx="7766050" cy="1150353"/>
          </a:xfrm>
        </p:spPr>
        <p:txBody>
          <a:bodyPr/>
          <a:lstStyle/>
          <a:p>
            <a:r>
              <a:rPr lang="en-US" dirty="0"/>
              <a:t>Cross-Section Systematics</a:t>
            </a:r>
          </a:p>
        </p:txBody>
      </p:sp>
      <p:pic>
        <p:nvPicPr>
          <p:cNvPr id="6" name="Picture 5"/>
          <p:cNvPicPr>
            <a:picLocks noChangeAspect="1"/>
          </p:cNvPicPr>
          <p:nvPr/>
        </p:nvPicPr>
        <p:blipFill>
          <a:blip r:embed="rId3"/>
          <a:stretch>
            <a:fillRect/>
          </a:stretch>
        </p:blipFill>
        <p:spPr>
          <a:xfrm>
            <a:off x="4470401" y="1095592"/>
            <a:ext cx="4286250" cy="1162050"/>
          </a:xfrm>
          <a:prstGeom prst="rect">
            <a:avLst/>
          </a:prstGeom>
        </p:spPr>
      </p:pic>
      <p:pic>
        <p:nvPicPr>
          <p:cNvPr id="9" name="Picture 8"/>
          <p:cNvPicPr>
            <a:picLocks noChangeAspect="1"/>
          </p:cNvPicPr>
          <p:nvPr/>
        </p:nvPicPr>
        <p:blipFill>
          <a:blip r:embed="rId4"/>
          <a:stretch>
            <a:fillRect/>
          </a:stretch>
        </p:blipFill>
        <p:spPr>
          <a:xfrm>
            <a:off x="3041374" y="3278223"/>
            <a:ext cx="6102626" cy="1055388"/>
          </a:xfrm>
          <a:prstGeom prst="rect">
            <a:avLst/>
          </a:prstGeom>
        </p:spPr>
      </p:pic>
      <p:graphicFrame>
        <p:nvGraphicFramePr>
          <p:cNvPr id="3" name="Object 2">
            <a:extLst>
              <a:ext uri="{FF2B5EF4-FFF2-40B4-BE49-F238E27FC236}">
                <a16:creationId xmlns:a16="http://schemas.microsoft.com/office/drawing/2014/main" id="{28B4308B-67B4-4FF2-91DC-B82B0335F19E}"/>
              </a:ext>
            </a:extLst>
          </p:cNvPr>
          <p:cNvGraphicFramePr>
            <a:graphicFrameLocks noChangeAspect="1"/>
          </p:cNvGraphicFramePr>
          <p:nvPr>
            <p:extLst>
              <p:ext uri="{D42A27DB-BD31-4B8C-83A1-F6EECF244321}">
                <p14:modId xmlns:p14="http://schemas.microsoft.com/office/powerpoint/2010/main" val="3369339907"/>
              </p:ext>
            </p:extLst>
          </p:nvPr>
        </p:nvGraphicFramePr>
        <p:xfrm>
          <a:off x="3077956" y="3470966"/>
          <a:ext cx="914400" cy="198438"/>
        </p:xfrm>
        <a:graphic>
          <a:graphicData uri="http://schemas.openxmlformats.org/presentationml/2006/ole">
            <mc:AlternateContent xmlns:mc="http://schemas.openxmlformats.org/markup-compatibility/2006">
              <mc:Choice xmlns:v="urn:schemas-microsoft-com:vml" Requires="v">
                <p:oleObj spid="_x0000_s2167"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3077956" y="3470966"/>
                        <a:ext cx="914400" cy="19843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BB746F12-DEFE-424B-8C52-A6BE3C458409}"/>
              </a:ext>
            </a:extLst>
          </p:cNvPr>
          <p:cNvPicPr>
            <a:picLocks noChangeAspect="1"/>
          </p:cNvPicPr>
          <p:nvPr/>
        </p:nvPicPr>
        <p:blipFill>
          <a:blip r:embed="rId7"/>
          <a:stretch>
            <a:fillRect/>
          </a:stretch>
        </p:blipFill>
        <p:spPr>
          <a:xfrm>
            <a:off x="624662" y="993079"/>
            <a:ext cx="4588042" cy="1367076"/>
          </a:xfrm>
          <a:prstGeom prst="rect">
            <a:avLst/>
          </a:prstGeom>
        </p:spPr>
      </p:pic>
      <p:pic>
        <p:nvPicPr>
          <p:cNvPr id="8" name="Picture 7"/>
          <p:cNvPicPr>
            <a:picLocks noChangeAspect="1"/>
          </p:cNvPicPr>
          <p:nvPr/>
        </p:nvPicPr>
        <p:blipFill>
          <a:blip r:embed="rId8"/>
          <a:stretch>
            <a:fillRect/>
          </a:stretch>
        </p:blipFill>
        <p:spPr>
          <a:xfrm>
            <a:off x="154056" y="2291489"/>
            <a:ext cx="5774635" cy="1179477"/>
          </a:xfrm>
          <a:prstGeom prst="rect">
            <a:avLst/>
          </a:prstGeom>
        </p:spPr>
      </p:pic>
      <p:pic>
        <p:nvPicPr>
          <p:cNvPr id="7" name="Picture 6">
            <a:extLst>
              <a:ext uri="{FF2B5EF4-FFF2-40B4-BE49-F238E27FC236}">
                <a16:creationId xmlns:a16="http://schemas.microsoft.com/office/drawing/2014/main" id="{794C738D-FC88-4F75-865D-012956A7704D}"/>
              </a:ext>
            </a:extLst>
          </p:cNvPr>
          <p:cNvPicPr>
            <a:picLocks noChangeAspect="1"/>
          </p:cNvPicPr>
          <p:nvPr/>
        </p:nvPicPr>
        <p:blipFill>
          <a:blip r:embed="rId9"/>
          <a:stretch>
            <a:fillRect/>
          </a:stretch>
        </p:blipFill>
        <p:spPr>
          <a:xfrm>
            <a:off x="1222651" y="4455117"/>
            <a:ext cx="6301270" cy="1553456"/>
          </a:xfrm>
          <a:prstGeom prst="rect">
            <a:avLst/>
          </a:prstGeom>
        </p:spPr>
      </p:pic>
      <p:sp>
        <p:nvSpPr>
          <p:cNvPr id="10" name="Rectangle 9"/>
          <p:cNvSpPr/>
          <p:nvPr/>
        </p:nvSpPr>
        <p:spPr>
          <a:xfrm>
            <a:off x="5355319" y="1941527"/>
            <a:ext cx="655982" cy="8911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881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995714"/>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Established medical radioisotopes face several challenges: </a:t>
            </a:r>
          </a:p>
          <a:p>
            <a:pPr marL="800100" lvl="1" indent="-342900">
              <a:spcBef>
                <a:spcPct val="20000"/>
              </a:spcBef>
              <a:buFont typeface="Arial"/>
              <a:buChar char="•"/>
            </a:pPr>
            <a:r>
              <a:rPr lang="en-US" sz="2000" dirty="0">
                <a:solidFill>
                  <a:srgbClr val="2D637F"/>
                </a:solidFill>
                <a:latin typeface="Lucida Grande"/>
                <a:cs typeface="Lucida Grande"/>
              </a:rPr>
              <a:t>Non-ideal decay properties for desired application</a:t>
            </a:r>
          </a:p>
          <a:p>
            <a:pPr marL="1257300" lvl="2" indent="-342900">
              <a:spcBef>
                <a:spcPct val="20000"/>
              </a:spcBef>
              <a:buFont typeface="Arial"/>
              <a:buChar char="•"/>
            </a:pPr>
            <a:r>
              <a:rPr lang="en-US" sz="2000" dirty="0">
                <a:solidFill>
                  <a:srgbClr val="2D637F"/>
                </a:solidFill>
                <a:latin typeface="Lucida Grande"/>
                <a:cs typeface="Lucida Grande"/>
              </a:rPr>
              <a:t>Extra dose</a:t>
            </a:r>
          </a:p>
          <a:p>
            <a:pPr marL="1257300" lvl="2" indent="-342900">
              <a:spcBef>
                <a:spcPct val="20000"/>
              </a:spcBef>
              <a:buFont typeface="Arial"/>
              <a:buChar char="•"/>
            </a:pPr>
            <a:r>
              <a:rPr lang="en-US" sz="2000" dirty="0">
                <a:solidFill>
                  <a:srgbClr val="2D637F"/>
                </a:solidFill>
                <a:latin typeface="Lucida Grande"/>
                <a:cs typeface="Lucida Grande"/>
              </a:rPr>
              <a:t>Extra range</a:t>
            </a:r>
          </a:p>
          <a:p>
            <a:pPr marL="800100" lvl="1" indent="-342900">
              <a:spcBef>
                <a:spcPct val="20000"/>
              </a:spcBef>
              <a:buFont typeface="Arial"/>
              <a:buChar char="•"/>
            </a:pPr>
            <a:r>
              <a:rPr lang="en-US" sz="2000" dirty="0">
                <a:solidFill>
                  <a:srgbClr val="2D637F"/>
                </a:solidFill>
                <a:latin typeface="Lucida Grande"/>
                <a:cs typeface="Lucida Grande"/>
              </a:rPr>
              <a:t>Curtailment of production facilities (</a:t>
            </a:r>
            <a:r>
              <a:rPr lang="en-US" sz="2000" baseline="30000" dirty="0">
                <a:solidFill>
                  <a:srgbClr val="2D637F"/>
                </a:solidFill>
                <a:latin typeface="Lucida Grande"/>
                <a:cs typeface="Lucida Grande"/>
              </a:rPr>
              <a:t>99m</a:t>
            </a:r>
            <a:r>
              <a:rPr lang="en-US" sz="2000" dirty="0">
                <a:solidFill>
                  <a:srgbClr val="2D637F"/>
                </a:solidFill>
                <a:latin typeface="Lucida Grande"/>
                <a:cs typeface="Lucida Grande"/>
              </a:rPr>
              <a:t>Tc) </a:t>
            </a:r>
          </a:p>
          <a:p>
            <a:pPr marL="800100" lvl="1" indent="-342900">
              <a:spcBef>
                <a:spcPct val="20000"/>
              </a:spcBef>
              <a:buFont typeface="Arial"/>
              <a:buChar char="•"/>
            </a:pPr>
            <a:r>
              <a:rPr lang="en-US" sz="2000" dirty="0">
                <a:solidFill>
                  <a:srgbClr val="2D637F"/>
                </a:solidFill>
                <a:latin typeface="Lucida Grande"/>
                <a:cs typeface="Lucida Grande"/>
              </a:rPr>
              <a:t>Thermal reactor issues</a:t>
            </a:r>
          </a:p>
          <a:p>
            <a:pPr marL="1257300" lvl="2" indent="-342900">
              <a:spcBef>
                <a:spcPct val="20000"/>
              </a:spcBef>
              <a:buFont typeface="Arial"/>
              <a:buChar char="•"/>
            </a:pPr>
            <a:r>
              <a:rPr lang="en-US" sz="2000" dirty="0">
                <a:solidFill>
                  <a:srgbClr val="2D637F"/>
                </a:solidFill>
                <a:latin typeface="Lucida Grande"/>
                <a:cs typeface="Lucida Grande"/>
              </a:rPr>
              <a:t>Low yield</a:t>
            </a:r>
          </a:p>
          <a:p>
            <a:pPr marL="1257300" lvl="2" indent="-342900">
              <a:spcBef>
                <a:spcPct val="20000"/>
              </a:spcBef>
              <a:buFont typeface="Arial"/>
              <a:buChar char="•"/>
            </a:pPr>
            <a:r>
              <a:rPr lang="en-US" sz="2000" dirty="0">
                <a:solidFill>
                  <a:srgbClr val="2D637F"/>
                </a:solidFill>
                <a:latin typeface="Lucida Grande"/>
                <a:cs typeface="Lucida Grande"/>
              </a:rPr>
              <a:t>Difficult radiochemical purification</a:t>
            </a:r>
          </a:p>
          <a:p>
            <a:pPr marL="1257300" lvl="2" indent="-342900">
              <a:spcBef>
                <a:spcPct val="20000"/>
              </a:spcBef>
              <a:buFont typeface="Arial"/>
              <a:buChar char="•"/>
            </a:pPr>
            <a:r>
              <a:rPr lang="en-US" sz="2000" dirty="0">
                <a:solidFill>
                  <a:srgbClr val="2D637F"/>
                </a:solidFill>
                <a:latin typeface="Lucida Grande"/>
                <a:cs typeface="Lucida Grande"/>
              </a:rPr>
              <a:t>Feasibility &amp; </a:t>
            </a:r>
            <a:r>
              <a:rPr lang="en-US" sz="2000" dirty="0" err="1">
                <a:solidFill>
                  <a:srgbClr val="2D637F"/>
                </a:solidFill>
                <a:latin typeface="Lucida Grande"/>
                <a:cs typeface="Lucida Grande"/>
              </a:rPr>
              <a:t>deployability</a:t>
            </a:r>
            <a:endParaRPr lang="en-US" sz="2000" dirty="0">
              <a:solidFill>
                <a:srgbClr val="2D637F"/>
              </a:solidFill>
              <a:latin typeface="Lucida Grande"/>
              <a:cs typeface="Lucida Grande"/>
            </a:endParaRPr>
          </a:p>
          <a:p>
            <a:pPr marL="1257300" lvl="2" indent="-342900">
              <a:spcBef>
                <a:spcPct val="20000"/>
              </a:spcBef>
              <a:buFont typeface="Arial"/>
              <a:buChar char="•"/>
            </a:pPr>
            <a:endParaRPr lang="en-US" sz="2000" dirty="0">
              <a:solidFill>
                <a:srgbClr val="2D637F"/>
              </a:solidFill>
              <a:latin typeface="Lucida Grande"/>
              <a:cs typeface="Lucida Grande"/>
            </a:endParaRPr>
          </a:p>
          <a:p>
            <a:pPr marL="1257300" lvl="2" indent="-342900">
              <a:spcBef>
                <a:spcPct val="20000"/>
              </a:spcBef>
              <a:buFont typeface="Arial"/>
              <a:buChar char="•"/>
            </a:pPr>
            <a:endParaRPr lang="en-US" sz="2000" dirty="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
        <p:nvSpPr>
          <p:cNvPr id="4" name="Rectangle 3">
            <a:extLst>
              <a:ext uri="{FF2B5EF4-FFF2-40B4-BE49-F238E27FC236}">
                <a16:creationId xmlns:a16="http://schemas.microsoft.com/office/drawing/2014/main" id="{BFB39E47-3A79-4397-8097-DDB9A71FFDC1}"/>
              </a:ext>
            </a:extLst>
          </p:cNvPr>
          <p:cNvSpPr/>
          <p:nvPr/>
        </p:nvSpPr>
        <p:spPr>
          <a:xfrm>
            <a:off x="212035" y="4999383"/>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Why do we keep doing this?</a:t>
            </a:r>
          </a:p>
        </p:txBody>
      </p:sp>
      <p:sp>
        <p:nvSpPr>
          <p:cNvPr id="9" name="Rectangle 8">
            <a:extLst>
              <a:ext uri="{FF2B5EF4-FFF2-40B4-BE49-F238E27FC236}">
                <a16:creationId xmlns:a16="http://schemas.microsoft.com/office/drawing/2014/main" id="{84C728C4-B84A-4A82-851A-D609FAABA32B}"/>
              </a:ext>
            </a:extLst>
          </p:cNvPr>
          <p:cNvSpPr/>
          <p:nvPr/>
        </p:nvSpPr>
        <p:spPr>
          <a:xfrm>
            <a:off x="4678018" y="4999383"/>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How can we improve this?</a:t>
            </a:r>
          </a:p>
        </p:txBody>
      </p:sp>
    </p:spTree>
    <p:extLst>
      <p:ext uri="{BB962C8B-B14F-4D97-AF65-F5344CB8AC3E}">
        <p14:creationId xmlns:p14="http://schemas.microsoft.com/office/powerpoint/2010/main" val="2285109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a:ln>
                  <a:noFill/>
                </a:ln>
                <a:solidFill>
                  <a:srgbClr val="E09E19"/>
                </a:solidFill>
                <a:effectLst/>
                <a:uLnTx/>
                <a:uFillTx/>
                <a:latin typeface="Georgia"/>
                <a:ea typeface="+mj-ea"/>
                <a:cs typeface="Georgia"/>
              </a:rPr>
              <a:t>Neutron Utilization</a:t>
            </a:r>
          </a:p>
        </p:txBody>
      </p:sp>
      <p:sp>
        <p:nvSpPr>
          <p:cNvPr id="5" name="Content Placeholder 4">
            <a:extLst>
              <a:ext uri="{FF2B5EF4-FFF2-40B4-BE49-F238E27FC236}">
                <a16:creationId xmlns:a16="http://schemas.microsoft.com/office/drawing/2014/main" id="{205C3D30-74F9-45C7-86D0-9D8A34344146}"/>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AE478918-2A5C-409A-881A-3A8A0B4EB6A0}"/>
              </a:ext>
            </a:extLst>
          </p:cNvPr>
          <p:cNvPicPr>
            <a:picLocks noChangeAspect="1"/>
          </p:cNvPicPr>
          <p:nvPr/>
        </p:nvPicPr>
        <p:blipFill>
          <a:blip r:embed="rId3"/>
          <a:stretch>
            <a:fillRect/>
          </a:stretch>
        </p:blipFill>
        <p:spPr>
          <a:xfrm>
            <a:off x="1993571" y="1297958"/>
            <a:ext cx="5143500" cy="1162050"/>
          </a:xfrm>
          <a:prstGeom prst="rect">
            <a:avLst/>
          </a:prstGeom>
        </p:spPr>
      </p:pic>
      <p:sp>
        <p:nvSpPr>
          <p:cNvPr id="10" name="Content Placeholder 2">
            <a:extLst>
              <a:ext uri="{FF2B5EF4-FFF2-40B4-BE49-F238E27FC236}">
                <a16:creationId xmlns:a16="http://schemas.microsoft.com/office/drawing/2014/main" id="{28B1F429-69A2-49C2-8D62-1828F19460D7}"/>
              </a:ext>
            </a:extLst>
          </p:cNvPr>
          <p:cNvSpPr txBox="1">
            <a:spLocks/>
          </p:cNvSpPr>
          <p:nvPr/>
        </p:nvSpPr>
        <p:spPr>
          <a:xfrm>
            <a:off x="314632" y="2266950"/>
            <a:ext cx="8614136" cy="3790950"/>
          </a:xfrm>
          <a:prstGeom prst="rect">
            <a:avLst/>
          </a:prstGeom>
        </p:spPr>
        <p:txBody>
          <a:bodyPr vert="horz" lIns="91440" tIns="45720" rIns="91440" bIns="45720" rtlCol="0">
            <a:normAutofit/>
          </a:bodyPr>
          <a:lstStyle/>
          <a:p>
            <a:pPr marL="342900" lvl="0" indent="-342900">
              <a:spcBef>
                <a:spcPct val="20000"/>
              </a:spcBef>
              <a:buFont typeface="Arial"/>
              <a:buChar char="•"/>
              <a:defRPr/>
            </a:pPr>
            <a:r>
              <a:rPr lang="en-US" sz="2200" dirty="0">
                <a:solidFill>
                  <a:srgbClr val="2D637F"/>
                </a:solidFill>
                <a:latin typeface="Lucida Grande"/>
                <a:cs typeface="Lucida Grande"/>
              </a:rPr>
              <a:t>Theoretical saturation activities are currently estimated at</a:t>
            </a:r>
            <a:br>
              <a:rPr lang="en-US" sz="2200" dirty="0">
                <a:solidFill>
                  <a:srgbClr val="2D637F"/>
                </a:solidFill>
                <a:latin typeface="Lucida Grande"/>
                <a:cs typeface="Lucida Grande"/>
              </a:rPr>
            </a:br>
            <a:r>
              <a:rPr lang="en-US" sz="2200" dirty="0">
                <a:solidFill>
                  <a:srgbClr val="2D637F"/>
                </a:solidFill>
                <a:latin typeface="Lucida Grande"/>
                <a:cs typeface="Lucida Grande"/>
              </a:rPr>
              <a:t> 1.5 </a:t>
            </a:r>
            <a:r>
              <a:rPr lang="en-US" sz="2200" dirty="0" err="1">
                <a:solidFill>
                  <a:srgbClr val="2D637F"/>
                </a:solidFill>
                <a:latin typeface="Lucida Grande"/>
                <a:cs typeface="Lucida Grande"/>
              </a:rPr>
              <a:t>kBq</a:t>
            </a:r>
            <a:r>
              <a:rPr lang="en-US" sz="2200" dirty="0">
                <a:solidFill>
                  <a:srgbClr val="2D637F"/>
                </a:solidFill>
                <a:latin typeface="Lucida Grande"/>
                <a:cs typeface="Lucida Grande"/>
              </a:rPr>
              <a:t> of </a:t>
            </a:r>
            <a:r>
              <a:rPr lang="en-US" sz="2200" baseline="30000" dirty="0">
                <a:solidFill>
                  <a:srgbClr val="2D637F"/>
                </a:solidFill>
                <a:latin typeface="Lucida Grande"/>
                <a:cs typeface="Lucida Grande"/>
              </a:rPr>
              <a:t>64</a:t>
            </a:r>
            <a:r>
              <a:rPr lang="en-US" sz="2200" dirty="0">
                <a:solidFill>
                  <a:srgbClr val="2D637F"/>
                </a:solidFill>
                <a:latin typeface="Lucida Grande"/>
                <a:cs typeface="Lucida Grande"/>
              </a:rPr>
              <a:t>Cu, 0.11 </a:t>
            </a:r>
            <a:r>
              <a:rPr lang="en-US" sz="2200" dirty="0" err="1">
                <a:solidFill>
                  <a:srgbClr val="2D637F"/>
                </a:solidFill>
                <a:latin typeface="Lucida Grande"/>
                <a:cs typeface="Lucida Grande"/>
              </a:rPr>
              <a:t>kBq</a:t>
            </a:r>
            <a:r>
              <a:rPr lang="en-US" sz="2200" dirty="0">
                <a:solidFill>
                  <a:srgbClr val="2D637F"/>
                </a:solidFill>
                <a:latin typeface="Lucida Grande"/>
                <a:cs typeface="Lucida Grande"/>
              </a:rPr>
              <a:t> of </a:t>
            </a:r>
            <a:r>
              <a:rPr lang="en-US" sz="2200" baseline="30000" dirty="0">
                <a:solidFill>
                  <a:srgbClr val="2D637F"/>
                </a:solidFill>
                <a:latin typeface="Lucida Grande"/>
                <a:cs typeface="Lucida Grande"/>
              </a:rPr>
              <a:t>47</a:t>
            </a:r>
            <a:r>
              <a:rPr lang="en-US" sz="2200" dirty="0">
                <a:solidFill>
                  <a:srgbClr val="2D637F"/>
                </a:solidFill>
                <a:latin typeface="Lucida Grande"/>
                <a:cs typeface="Lucida Grande"/>
              </a:rPr>
              <a:t>Sc</a:t>
            </a:r>
          </a:p>
          <a:p>
            <a:pPr marL="800100" lvl="1" indent="-342900">
              <a:spcBef>
                <a:spcPct val="20000"/>
              </a:spcBef>
              <a:buFont typeface="Arial"/>
              <a:buChar char="•"/>
              <a:defRPr/>
            </a:pPr>
            <a:r>
              <a:rPr lang="en-US" sz="2000" dirty="0">
                <a:solidFill>
                  <a:srgbClr val="2D637F"/>
                </a:solidFill>
                <a:latin typeface="Lucida Grande"/>
                <a:cs typeface="Lucida Grande"/>
              </a:rPr>
              <a:t>Measured production rates were 453.8 </a:t>
            </a:r>
            <a:r>
              <a:rPr lang="en-US" sz="2000" dirty="0" err="1">
                <a:solidFill>
                  <a:srgbClr val="2D637F"/>
                </a:solidFill>
                <a:latin typeface="Lucida Grande"/>
                <a:cs typeface="Lucida Grande"/>
              </a:rPr>
              <a:t>Bq</a:t>
            </a:r>
            <a:r>
              <a:rPr lang="en-US" sz="2000" dirty="0">
                <a:solidFill>
                  <a:srgbClr val="2D637F"/>
                </a:solidFill>
                <a:latin typeface="Lucida Grande"/>
                <a:cs typeface="Lucida Grande"/>
              </a:rPr>
              <a:t> of </a:t>
            </a:r>
            <a:r>
              <a:rPr lang="en-US" sz="2000" baseline="30000" dirty="0">
                <a:solidFill>
                  <a:srgbClr val="2D637F"/>
                </a:solidFill>
                <a:latin typeface="Lucida Grande"/>
                <a:cs typeface="Lucida Grande"/>
              </a:rPr>
              <a:t>64</a:t>
            </a:r>
            <a:r>
              <a:rPr lang="en-US" sz="2000" dirty="0">
                <a:solidFill>
                  <a:srgbClr val="2D637F"/>
                </a:solidFill>
                <a:latin typeface="Lucida Grande"/>
                <a:cs typeface="Lucida Grande"/>
              </a:rPr>
              <a:t>Cu, 31.6 </a:t>
            </a:r>
            <a:r>
              <a:rPr lang="en-US" sz="2000" dirty="0" err="1">
                <a:solidFill>
                  <a:srgbClr val="2D637F"/>
                </a:solidFill>
                <a:latin typeface="Lucida Grande"/>
                <a:cs typeface="Lucida Grande"/>
              </a:rPr>
              <a:t>Bq</a:t>
            </a:r>
            <a:r>
              <a:rPr lang="en-US" sz="2000" dirty="0">
                <a:solidFill>
                  <a:srgbClr val="2D637F"/>
                </a:solidFill>
                <a:latin typeface="Lucida Grande"/>
                <a:cs typeface="Lucida Grande"/>
              </a:rPr>
              <a:t> of </a:t>
            </a:r>
            <a:r>
              <a:rPr lang="en-US" sz="2000" baseline="30000" dirty="0">
                <a:solidFill>
                  <a:srgbClr val="2D637F"/>
                </a:solidFill>
                <a:latin typeface="Lucida Grande"/>
                <a:cs typeface="Lucida Grande"/>
              </a:rPr>
              <a:t>47</a:t>
            </a:r>
            <a:r>
              <a:rPr lang="en-US" sz="2000" dirty="0">
                <a:solidFill>
                  <a:srgbClr val="2D637F"/>
                </a:solidFill>
                <a:latin typeface="Lucida Grande"/>
                <a:cs typeface="Lucida Grande"/>
              </a:rPr>
              <a:t>Sc</a:t>
            </a:r>
          </a:p>
          <a:p>
            <a:pPr marL="800100" lvl="1" indent="-342900">
              <a:spcBef>
                <a:spcPct val="20000"/>
              </a:spcBef>
              <a:buFont typeface="Arial"/>
              <a:buChar char="•"/>
              <a:defRPr/>
            </a:pPr>
            <a:r>
              <a:rPr lang="en-US" sz="2000" b="1" dirty="0">
                <a:solidFill>
                  <a:srgbClr val="2D637F"/>
                </a:solidFill>
                <a:latin typeface="Lucida Grande"/>
                <a:cs typeface="Lucida Grande"/>
              </a:rPr>
              <a:t>Implies </a:t>
            </a:r>
            <a:r>
              <a:rPr lang="el-GR" sz="2000" b="1" dirty="0">
                <a:solidFill>
                  <a:srgbClr val="2D637F"/>
                </a:solidFill>
                <a:latin typeface="Calibri" panose="020F0502020204030204" pitchFamily="34" charset="0"/>
                <a:cs typeface="Lucida Grande"/>
              </a:rPr>
              <a:t>η</a:t>
            </a:r>
            <a:r>
              <a:rPr lang="en-US" sz="2000" b="1" dirty="0">
                <a:solidFill>
                  <a:srgbClr val="2D637F"/>
                </a:solidFill>
                <a:latin typeface="Calibri" panose="020F0502020204030204" pitchFamily="34" charset="0"/>
                <a:cs typeface="Lucida Grande"/>
              </a:rPr>
              <a:t> </a:t>
            </a:r>
            <a:r>
              <a:rPr lang="el-GR" sz="2000" b="1" dirty="0">
                <a:solidFill>
                  <a:srgbClr val="2D637F"/>
                </a:solidFill>
                <a:latin typeface="Calibri" panose="020F0502020204030204" pitchFamily="34" charset="0"/>
                <a:cs typeface="Lucida Grande"/>
              </a:rPr>
              <a:t>≈</a:t>
            </a:r>
            <a:r>
              <a:rPr lang="en-US" sz="2000" b="1" dirty="0">
                <a:solidFill>
                  <a:srgbClr val="2D637F"/>
                </a:solidFill>
                <a:latin typeface="Calibri" panose="020F0502020204030204" pitchFamily="34" charset="0"/>
                <a:cs typeface="Lucida Grande"/>
              </a:rPr>
              <a:t> </a:t>
            </a:r>
            <a:r>
              <a:rPr lang="en-US" sz="2000" b="1" dirty="0">
                <a:solidFill>
                  <a:srgbClr val="2D637F"/>
                </a:solidFill>
                <a:latin typeface="Lucida Grande"/>
                <a:cs typeface="Lucida Grande"/>
              </a:rPr>
              <a:t>29.9%</a:t>
            </a:r>
          </a:p>
          <a:p>
            <a:pPr marL="342900" indent="-342900">
              <a:spcBef>
                <a:spcPct val="20000"/>
              </a:spcBef>
              <a:buFont typeface="Arial"/>
              <a:buChar char="•"/>
              <a:defRPr/>
            </a:pPr>
            <a:r>
              <a:rPr lang="en-US" sz="2000" dirty="0">
                <a:solidFill>
                  <a:srgbClr val="2D637F"/>
                </a:solidFill>
                <a:latin typeface="Lucida Grande"/>
                <a:cs typeface="Lucida Grande"/>
              </a:rPr>
              <a:t>Path to upgrades:</a:t>
            </a:r>
          </a:p>
          <a:p>
            <a:pPr marL="800100" lvl="1" indent="-342900">
              <a:spcBef>
                <a:spcPct val="20000"/>
              </a:spcBef>
              <a:buFont typeface="Arial"/>
              <a:buChar char="•"/>
              <a:defRPr/>
            </a:pPr>
            <a:r>
              <a:rPr lang="en-US" sz="2000" dirty="0">
                <a:solidFill>
                  <a:srgbClr val="2D637F"/>
                </a:solidFill>
                <a:latin typeface="Lucida Grande"/>
                <a:cs typeface="Lucida Grande"/>
              </a:rPr>
              <a:t>Thicker activation target (1 cm) </a:t>
            </a:r>
            <a:r>
              <a:rPr lang="en-US" sz="2000" dirty="0">
                <a:solidFill>
                  <a:srgbClr val="2D637F"/>
                </a:solidFill>
                <a:latin typeface="Lucida Grande"/>
                <a:cs typeface="Lucida Grande"/>
                <a:sym typeface="Wingdings" panose="05000000000000000000" pitchFamily="2" charset="2"/>
              </a:rPr>
              <a:t></a:t>
            </a:r>
            <a:r>
              <a:rPr lang="en-US" sz="2000" dirty="0">
                <a:solidFill>
                  <a:srgbClr val="2D637F"/>
                </a:solidFill>
                <a:latin typeface="Lucida Grande"/>
                <a:cs typeface="Lucida Grande"/>
              </a:rPr>
              <a:t> factor 10</a:t>
            </a:r>
          </a:p>
          <a:p>
            <a:pPr marL="800100" lvl="1" indent="-342900">
              <a:spcBef>
                <a:spcPct val="20000"/>
              </a:spcBef>
              <a:buFont typeface="Arial"/>
              <a:buChar char="•"/>
              <a:defRPr/>
            </a:pPr>
            <a:r>
              <a:rPr lang="en-US" sz="2000" dirty="0">
                <a:solidFill>
                  <a:srgbClr val="2D637F"/>
                </a:solidFill>
                <a:latin typeface="Lucida Grande"/>
                <a:cs typeface="Lucida Grande"/>
              </a:rPr>
              <a:t>Increased current, run second ion source </a:t>
            </a:r>
            <a:r>
              <a:rPr lang="en-US" sz="2000" dirty="0">
                <a:solidFill>
                  <a:srgbClr val="2D637F"/>
                </a:solidFill>
                <a:latin typeface="Lucida Grande"/>
                <a:cs typeface="Lucida Grande"/>
                <a:sym typeface="Wingdings" panose="05000000000000000000" pitchFamily="2" charset="2"/>
              </a:rPr>
              <a:t> factor 60</a:t>
            </a:r>
          </a:p>
          <a:p>
            <a:pPr marL="800100" lvl="1" indent="-342900">
              <a:spcBef>
                <a:spcPct val="20000"/>
              </a:spcBef>
              <a:buFont typeface="Arial"/>
              <a:buChar char="•"/>
              <a:defRPr/>
            </a:pPr>
            <a:r>
              <a:rPr lang="en-US" sz="2000" dirty="0">
                <a:solidFill>
                  <a:srgbClr val="2D637F"/>
                </a:solidFill>
                <a:latin typeface="Lucida Grande"/>
                <a:cs typeface="Lucida Grande"/>
                <a:sym typeface="Wingdings" panose="05000000000000000000" pitchFamily="2" charset="2"/>
              </a:rPr>
              <a:t>Switch to DT operation  factor 80</a:t>
            </a:r>
          </a:p>
          <a:p>
            <a:pPr marL="800100" lvl="1" indent="-342900">
              <a:spcBef>
                <a:spcPct val="20000"/>
              </a:spcBef>
              <a:buFont typeface="Arial"/>
              <a:buChar char="•"/>
              <a:defRPr/>
            </a:pPr>
            <a:r>
              <a:rPr lang="en-US" sz="2000" dirty="0">
                <a:solidFill>
                  <a:srgbClr val="2D637F"/>
                </a:solidFill>
                <a:latin typeface="Lucida Grande"/>
                <a:cs typeface="Lucida Grande"/>
                <a:sym typeface="Wingdings" panose="05000000000000000000" pitchFamily="2" charset="2"/>
              </a:rPr>
              <a:t>Higher (n,p) cross section at DT energies  factor 3</a:t>
            </a:r>
          </a:p>
          <a:p>
            <a:pPr marL="800100" lvl="1" indent="-342900">
              <a:spcBef>
                <a:spcPct val="20000"/>
              </a:spcBef>
              <a:buFont typeface="Arial"/>
              <a:buChar char="•"/>
              <a:defRPr/>
            </a:pPr>
            <a:r>
              <a:rPr lang="en-US" sz="2000" b="1" dirty="0">
                <a:solidFill>
                  <a:srgbClr val="2D637F"/>
                </a:solidFill>
                <a:latin typeface="Lucida Grande"/>
                <a:cs typeface="Lucida Grande"/>
                <a:sym typeface="Wingdings" panose="05000000000000000000" pitchFamily="2" charset="2"/>
              </a:rPr>
              <a:t>Estimated saturation activities of 6 mCi </a:t>
            </a:r>
            <a:r>
              <a:rPr lang="en-US" sz="2000" b="1" baseline="30000" dirty="0">
                <a:solidFill>
                  <a:srgbClr val="2D637F"/>
                </a:solidFill>
                <a:latin typeface="Lucida Grande"/>
                <a:cs typeface="Lucida Grande"/>
                <a:sym typeface="Wingdings" panose="05000000000000000000" pitchFamily="2" charset="2"/>
              </a:rPr>
              <a:t>64</a:t>
            </a:r>
            <a:r>
              <a:rPr lang="en-US" sz="2000" b="1" dirty="0">
                <a:solidFill>
                  <a:srgbClr val="2D637F"/>
                </a:solidFill>
                <a:latin typeface="Lucida Grande"/>
                <a:cs typeface="Lucida Grande"/>
                <a:sym typeface="Wingdings" panose="05000000000000000000" pitchFamily="2" charset="2"/>
              </a:rPr>
              <a:t>Cu, 0.5 mCi </a:t>
            </a:r>
            <a:r>
              <a:rPr lang="en-US" sz="2000" b="1" baseline="30000" dirty="0">
                <a:solidFill>
                  <a:srgbClr val="2D637F"/>
                </a:solidFill>
                <a:latin typeface="Lucida Grande"/>
                <a:cs typeface="Lucida Grande"/>
                <a:sym typeface="Wingdings" panose="05000000000000000000" pitchFamily="2" charset="2"/>
              </a:rPr>
              <a:t>47</a:t>
            </a:r>
            <a:r>
              <a:rPr lang="en-US" sz="2000" b="1" dirty="0">
                <a:solidFill>
                  <a:srgbClr val="2D637F"/>
                </a:solidFill>
                <a:latin typeface="Lucida Grande"/>
                <a:cs typeface="Lucida Grande"/>
                <a:sym typeface="Wingdings" panose="05000000000000000000" pitchFamily="2" charset="2"/>
              </a:rPr>
              <a:t>Sc</a:t>
            </a:r>
            <a:endParaRPr lang="en-US" sz="2000" b="1" dirty="0">
              <a:solidFill>
                <a:srgbClr val="2D637F"/>
              </a:solidFill>
              <a:latin typeface="Lucida Grande"/>
              <a:cs typeface="Lucida Grande"/>
            </a:endParaRPr>
          </a:p>
        </p:txBody>
      </p:sp>
    </p:spTree>
    <p:extLst>
      <p:ext uri="{BB962C8B-B14F-4D97-AF65-F5344CB8AC3E}">
        <p14:creationId xmlns:p14="http://schemas.microsoft.com/office/powerpoint/2010/main" val="1464867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5071-6540-4D0F-98F4-DE1F9ED1C22C}"/>
              </a:ext>
            </a:extLst>
          </p:cNvPr>
          <p:cNvSpPr>
            <a:spLocks noGrp="1"/>
          </p:cNvSpPr>
          <p:nvPr>
            <p:ph type="title"/>
          </p:nvPr>
        </p:nvSpPr>
        <p:spPr/>
        <p:txBody>
          <a:bodyPr/>
          <a:lstStyle/>
          <a:p>
            <a:r>
              <a:rPr lang="en-US" dirty="0"/>
              <a:t>Decay Schemes</a:t>
            </a:r>
          </a:p>
        </p:txBody>
      </p:sp>
      <p:sp>
        <p:nvSpPr>
          <p:cNvPr id="3" name="Content Placeholder 2">
            <a:extLst>
              <a:ext uri="{FF2B5EF4-FFF2-40B4-BE49-F238E27FC236}">
                <a16:creationId xmlns:a16="http://schemas.microsoft.com/office/drawing/2014/main" id="{002B473E-C0CB-4BE4-9772-C36B5B4DD6E0}"/>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117ABFBB-373A-4421-8CD0-42C392764319}"/>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DE7669B9-6453-445A-94B4-C7EB0C138BFF}"/>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458578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9B1F-5314-4997-8A78-A1D9209E33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7DFAD2-74F9-4509-A381-B75DF2C38209}"/>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A2F0BD68-D661-4679-A647-82E09F875E13}"/>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27B1D1B4-9FF5-48A0-874E-AA834E85AC2F}"/>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C6714756-E752-4907-A0AC-01B6C6C41104}"/>
              </a:ext>
            </a:extLst>
          </p:cNvPr>
          <p:cNvPicPr>
            <a:picLocks noChangeAspect="1"/>
          </p:cNvPicPr>
          <p:nvPr/>
        </p:nvPicPr>
        <p:blipFill>
          <a:blip r:embed="rId2"/>
          <a:stretch>
            <a:fillRect/>
          </a:stretch>
        </p:blipFill>
        <p:spPr>
          <a:xfrm>
            <a:off x="482600" y="203104"/>
            <a:ext cx="4205495" cy="6464002"/>
          </a:xfrm>
          <a:prstGeom prst="rect">
            <a:avLst/>
          </a:prstGeom>
        </p:spPr>
      </p:pic>
      <p:pic>
        <p:nvPicPr>
          <p:cNvPr id="7" name="Picture 6">
            <a:extLst>
              <a:ext uri="{FF2B5EF4-FFF2-40B4-BE49-F238E27FC236}">
                <a16:creationId xmlns:a16="http://schemas.microsoft.com/office/drawing/2014/main" id="{A67A0C1D-683D-4F30-9180-F926E78C7E2E}"/>
              </a:ext>
            </a:extLst>
          </p:cNvPr>
          <p:cNvPicPr>
            <a:picLocks noChangeAspect="1"/>
          </p:cNvPicPr>
          <p:nvPr/>
        </p:nvPicPr>
        <p:blipFill>
          <a:blip r:embed="rId3"/>
          <a:stretch>
            <a:fillRect/>
          </a:stretch>
        </p:blipFill>
        <p:spPr>
          <a:xfrm>
            <a:off x="4542183" y="215451"/>
            <a:ext cx="4449417" cy="6451655"/>
          </a:xfrm>
          <a:prstGeom prst="rect">
            <a:avLst/>
          </a:prstGeom>
        </p:spPr>
      </p:pic>
    </p:spTree>
    <p:extLst>
      <p:ext uri="{BB962C8B-B14F-4D97-AF65-F5344CB8AC3E}">
        <p14:creationId xmlns:p14="http://schemas.microsoft.com/office/powerpoint/2010/main" val="2441857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4788C-982A-4160-92D4-00D379DB3F94}"/>
              </a:ext>
            </a:extLst>
          </p:cNvPr>
          <p:cNvPicPr>
            <a:picLocks noChangeAspect="1"/>
          </p:cNvPicPr>
          <p:nvPr/>
        </p:nvPicPr>
        <p:blipFill>
          <a:blip r:embed="rId2"/>
          <a:stretch>
            <a:fillRect/>
          </a:stretch>
        </p:blipFill>
        <p:spPr>
          <a:xfrm>
            <a:off x="3807239" y="656809"/>
            <a:ext cx="5105400" cy="5553075"/>
          </a:xfrm>
          <a:prstGeom prst="rect">
            <a:avLst/>
          </a:prstGeom>
        </p:spPr>
      </p:pic>
      <p:sp>
        <p:nvSpPr>
          <p:cNvPr id="2" name="Title 1">
            <a:extLst>
              <a:ext uri="{FF2B5EF4-FFF2-40B4-BE49-F238E27FC236}">
                <a16:creationId xmlns:a16="http://schemas.microsoft.com/office/drawing/2014/main" id="{E08B2967-5A23-4BFC-86B5-08336F33B3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B8CD8-3A5A-4777-83CA-CFF967C26F98}"/>
              </a:ext>
            </a:extLst>
          </p:cNvPr>
          <p:cNvSpPr>
            <a:spLocks noGrp="1"/>
          </p:cNvSpPr>
          <p:nvPr>
            <p:ph idx="1"/>
          </p:nvPr>
        </p:nvSpPr>
        <p:spPr/>
        <p:txBody>
          <a:bodyPr/>
          <a:lstStyle/>
          <a:p>
            <a:endParaRPr lang="en-US" dirty="0"/>
          </a:p>
        </p:txBody>
      </p:sp>
      <p:sp>
        <p:nvSpPr>
          <p:cNvPr id="4" name="Content Placeholder 3">
            <a:extLst>
              <a:ext uri="{FF2B5EF4-FFF2-40B4-BE49-F238E27FC236}">
                <a16:creationId xmlns:a16="http://schemas.microsoft.com/office/drawing/2014/main" id="{7D62E246-8DFA-4902-BCD2-867AF188EA81}"/>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7EB7E0ED-2B21-487E-8E18-299B7A534960}"/>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F924145B-D745-4B0B-8BDC-48F4A4225DCC}"/>
              </a:ext>
            </a:extLst>
          </p:cNvPr>
          <p:cNvPicPr>
            <a:picLocks noChangeAspect="1"/>
          </p:cNvPicPr>
          <p:nvPr/>
        </p:nvPicPr>
        <p:blipFill>
          <a:blip r:embed="rId3"/>
          <a:stretch>
            <a:fillRect/>
          </a:stretch>
        </p:blipFill>
        <p:spPr>
          <a:xfrm>
            <a:off x="158067" y="2271145"/>
            <a:ext cx="5877339" cy="4465400"/>
          </a:xfrm>
          <a:prstGeom prst="rect">
            <a:avLst/>
          </a:prstGeom>
        </p:spPr>
      </p:pic>
    </p:spTree>
    <p:extLst>
      <p:ext uri="{BB962C8B-B14F-4D97-AF65-F5344CB8AC3E}">
        <p14:creationId xmlns:p14="http://schemas.microsoft.com/office/powerpoint/2010/main" val="1422422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B8892-CB2E-47E3-8DDA-030DCD0B67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18491A-2CA3-4FF2-8053-70A39F104B0D}"/>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2BD2A47A-CFFC-4BA0-8C4A-3EBE7BAAF84C}"/>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01C2D132-E016-41BC-9CB7-9F1DB1F3ED00}"/>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E6B7878D-ACE2-4236-B21E-6E64EB8F16A8}"/>
              </a:ext>
            </a:extLst>
          </p:cNvPr>
          <p:cNvPicPr>
            <a:picLocks noChangeAspect="1"/>
          </p:cNvPicPr>
          <p:nvPr/>
        </p:nvPicPr>
        <p:blipFill>
          <a:blip r:embed="rId2"/>
          <a:stretch>
            <a:fillRect/>
          </a:stretch>
        </p:blipFill>
        <p:spPr>
          <a:xfrm>
            <a:off x="1451113" y="154615"/>
            <a:ext cx="6231835" cy="6559232"/>
          </a:xfrm>
          <a:prstGeom prst="rect">
            <a:avLst/>
          </a:prstGeom>
        </p:spPr>
      </p:pic>
    </p:spTree>
    <p:extLst>
      <p:ext uri="{BB962C8B-B14F-4D97-AF65-F5344CB8AC3E}">
        <p14:creationId xmlns:p14="http://schemas.microsoft.com/office/powerpoint/2010/main" val="2713920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7019-7A76-460B-B002-BBCE7D9960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1F8E72-7B71-444A-A169-7372F3682915}"/>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ACC1CB6A-6D9B-445B-BAD4-58FBFE74DADA}"/>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20943B7E-D022-4F3D-96EE-0BB7C537183C}"/>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09531E54-8B9C-419A-A553-02B6819B84F9}"/>
              </a:ext>
            </a:extLst>
          </p:cNvPr>
          <p:cNvPicPr>
            <a:picLocks noChangeAspect="1"/>
          </p:cNvPicPr>
          <p:nvPr/>
        </p:nvPicPr>
        <p:blipFill>
          <a:blip r:embed="rId2"/>
          <a:stretch>
            <a:fillRect/>
          </a:stretch>
        </p:blipFill>
        <p:spPr>
          <a:xfrm>
            <a:off x="1282148" y="438564"/>
            <a:ext cx="6257511" cy="6110522"/>
          </a:xfrm>
          <a:prstGeom prst="rect">
            <a:avLst/>
          </a:prstGeom>
        </p:spPr>
      </p:pic>
    </p:spTree>
    <p:extLst>
      <p:ext uri="{BB962C8B-B14F-4D97-AF65-F5344CB8AC3E}">
        <p14:creationId xmlns:p14="http://schemas.microsoft.com/office/powerpoint/2010/main" val="1203780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94C6-7A39-4C85-B0BE-A2769EE963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30E233-06D0-427B-B8B1-A6A73AC9CA08}"/>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C88F192A-AE3C-43CA-9B39-0B2DC746831B}"/>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1B129DC1-FD27-448A-B4C7-8C313BD61E0B}"/>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A4C2D9DB-128B-4E3A-BEE3-470DC215F697}"/>
              </a:ext>
            </a:extLst>
          </p:cNvPr>
          <p:cNvPicPr>
            <a:picLocks noChangeAspect="1"/>
          </p:cNvPicPr>
          <p:nvPr/>
        </p:nvPicPr>
        <p:blipFill>
          <a:blip r:embed="rId2"/>
          <a:stretch>
            <a:fillRect/>
          </a:stretch>
        </p:blipFill>
        <p:spPr>
          <a:xfrm>
            <a:off x="758555" y="62884"/>
            <a:ext cx="7371653" cy="6759274"/>
          </a:xfrm>
          <a:prstGeom prst="rect">
            <a:avLst/>
          </a:prstGeom>
        </p:spPr>
      </p:pic>
    </p:spTree>
    <p:extLst>
      <p:ext uri="{BB962C8B-B14F-4D97-AF65-F5344CB8AC3E}">
        <p14:creationId xmlns:p14="http://schemas.microsoft.com/office/powerpoint/2010/main" val="244908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C793-10CE-4C9F-928F-A02EF26BA0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2C1BED-51DC-443F-99F2-E8E7212D763F}"/>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DAD4B3D9-1459-44AB-9692-282B5F69DCA1}"/>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6962EB11-F55A-43CA-919A-76D59A2B3361}"/>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6A84C638-EF34-4CD8-A0CC-7D55DD23E1DC}"/>
              </a:ext>
            </a:extLst>
          </p:cNvPr>
          <p:cNvPicPr>
            <a:picLocks noChangeAspect="1"/>
          </p:cNvPicPr>
          <p:nvPr/>
        </p:nvPicPr>
        <p:blipFill>
          <a:blip r:embed="rId2"/>
          <a:stretch>
            <a:fillRect/>
          </a:stretch>
        </p:blipFill>
        <p:spPr>
          <a:xfrm>
            <a:off x="2335696" y="28079"/>
            <a:ext cx="6619461" cy="6781476"/>
          </a:xfrm>
          <a:prstGeom prst="rect">
            <a:avLst/>
          </a:prstGeom>
        </p:spPr>
      </p:pic>
      <p:pic>
        <p:nvPicPr>
          <p:cNvPr id="7" name="Picture 6">
            <a:extLst>
              <a:ext uri="{FF2B5EF4-FFF2-40B4-BE49-F238E27FC236}">
                <a16:creationId xmlns:a16="http://schemas.microsoft.com/office/drawing/2014/main" id="{1B50D6D6-AACD-4D3A-9C08-C6361E9E351B}"/>
              </a:ext>
            </a:extLst>
          </p:cNvPr>
          <p:cNvPicPr>
            <a:picLocks noChangeAspect="1"/>
          </p:cNvPicPr>
          <p:nvPr/>
        </p:nvPicPr>
        <p:blipFill>
          <a:blip r:embed="rId3"/>
          <a:stretch>
            <a:fillRect/>
          </a:stretch>
        </p:blipFill>
        <p:spPr>
          <a:xfrm>
            <a:off x="421171" y="1328117"/>
            <a:ext cx="3829050" cy="5314950"/>
          </a:xfrm>
          <a:prstGeom prst="rect">
            <a:avLst/>
          </a:prstGeom>
        </p:spPr>
      </p:pic>
    </p:spTree>
    <p:extLst>
      <p:ext uri="{BB962C8B-B14F-4D97-AF65-F5344CB8AC3E}">
        <p14:creationId xmlns:p14="http://schemas.microsoft.com/office/powerpoint/2010/main" val="1858441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D2B73-DF0A-4AC7-A934-276C16AC9B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55BD6D-E8BD-453B-8726-31EB939A2DAF}"/>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81C70EB1-6A02-492D-B6A8-D845D6CF5A62}"/>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2692F556-ECEC-40CA-932A-CF7360A74350}"/>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4826E446-EB1E-4519-A1F3-2F257B5F6F5D}"/>
              </a:ext>
            </a:extLst>
          </p:cNvPr>
          <p:cNvPicPr>
            <a:picLocks noChangeAspect="1"/>
          </p:cNvPicPr>
          <p:nvPr/>
        </p:nvPicPr>
        <p:blipFill>
          <a:blip r:embed="rId2"/>
          <a:stretch>
            <a:fillRect/>
          </a:stretch>
        </p:blipFill>
        <p:spPr>
          <a:xfrm>
            <a:off x="1620078" y="-8589"/>
            <a:ext cx="5983357" cy="6785011"/>
          </a:xfrm>
          <a:prstGeom prst="rect">
            <a:avLst/>
          </a:prstGeom>
        </p:spPr>
      </p:pic>
    </p:spTree>
    <p:extLst>
      <p:ext uri="{BB962C8B-B14F-4D97-AF65-F5344CB8AC3E}">
        <p14:creationId xmlns:p14="http://schemas.microsoft.com/office/powerpoint/2010/main" val="423463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5A24-B618-42EC-A202-D6CBC8E01AAD}"/>
              </a:ext>
            </a:extLst>
          </p:cNvPr>
          <p:cNvSpPr>
            <a:spLocks noGrp="1"/>
          </p:cNvSpPr>
          <p:nvPr>
            <p:ph type="title"/>
          </p:nvPr>
        </p:nvSpPr>
        <p:spPr/>
        <p:txBody>
          <a:bodyPr>
            <a:normAutofit fontScale="90000"/>
          </a:bodyPr>
          <a:lstStyle/>
          <a:p>
            <a:r>
              <a:rPr lang="en-US" dirty="0"/>
              <a:t>Granddaughter Decay Spectroscopy</a:t>
            </a:r>
          </a:p>
        </p:txBody>
      </p:sp>
      <p:sp>
        <p:nvSpPr>
          <p:cNvPr id="3" name="Content Placeholder 2">
            <a:extLst>
              <a:ext uri="{FF2B5EF4-FFF2-40B4-BE49-F238E27FC236}">
                <a16:creationId xmlns:a16="http://schemas.microsoft.com/office/drawing/2014/main" id="{EBEB4A21-B8BA-42A8-8BB9-4AF8D9713D9C}"/>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F7294F5F-02FA-4C45-AD00-F7C4D2AC3E2B}"/>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5498266E-29B1-46A4-9590-9F4844ED1550}"/>
              </a:ext>
            </a:extLst>
          </p:cNvPr>
          <p:cNvSpPr>
            <a:spLocks noGrp="1"/>
          </p:cNvSpPr>
          <p:nvPr>
            <p:ph idx="14"/>
          </p:nvPr>
        </p:nvSpPr>
        <p:spPr/>
        <p:txBody>
          <a:bodyPr/>
          <a:lstStyle/>
          <a:p>
            <a:endParaRPr lang="en-US"/>
          </a:p>
        </p:txBody>
      </p:sp>
    </p:spTree>
    <p:extLst>
      <p:ext uri="{BB962C8B-B14F-4D97-AF65-F5344CB8AC3E}">
        <p14:creationId xmlns:p14="http://schemas.microsoft.com/office/powerpoint/2010/main" val="2233307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995714"/>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a:solidFill>
                  <a:srgbClr val="2D637F"/>
                </a:solidFill>
                <a:latin typeface="Lucida Grande"/>
                <a:cs typeface="Lucida Grande"/>
              </a:rPr>
              <a:t>Established medical radioisotopes face several challenges: </a:t>
            </a:r>
          </a:p>
          <a:p>
            <a:pPr marL="800100" lvl="1" indent="-342900">
              <a:spcBef>
                <a:spcPct val="20000"/>
              </a:spcBef>
              <a:buFont typeface="Arial"/>
              <a:buChar char="•"/>
            </a:pPr>
            <a:r>
              <a:rPr lang="en-US" sz="2000" dirty="0">
                <a:solidFill>
                  <a:srgbClr val="2D637F"/>
                </a:solidFill>
                <a:latin typeface="Lucida Grande"/>
                <a:cs typeface="Lucida Grande"/>
              </a:rPr>
              <a:t>Non-ideal decay properties for desired application</a:t>
            </a:r>
          </a:p>
          <a:p>
            <a:pPr marL="1257300" lvl="2" indent="-342900">
              <a:spcBef>
                <a:spcPct val="20000"/>
              </a:spcBef>
              <a:buFont typeface="Arial"/>
              <a:buChar char="•"/>
            </a:pPr>
            <a:r>
              <a:rPr lang="en-US" sz="2000" dirty="0">
                <a:solidFill>
                  <a:srgbClr val="2D637F"/>
                </a:solidFill>
                <a:latin typeface="Lucida Grande"/>
                <a:cs typeface="Lucida Grande"/>
              </a:rPr>
              <a:t>Extra dose</a:t>
            </a:r>
          </a:p>
          <a:p>
            <a:pPr marL="1257300" lvl="2" indent="-342900">
              <a:spcBef>
                <a:spcPct val="20000"/>
              </a:spcBef>
              <a:buFont typeface="Arial"/>
              <a:buChar char="•"/>
            </a:pPr>
            <a:r>
              <a:rPr lang="en-US" sz="2000" dirty="0">
                <a:solidFill>
                  <a:srgbClr val="2D637F"/>
                </a:solidFill>
                <a:latin typeface="Lucida Grande"/>
                <a:cs typeface="Lucida Grande"/>
              </a:rPr>
              <a:t>Extra range</a:t>
            </a:r>
          </a:p>
          <a:p>
            <a:pPr marL="800100" lvl="1" indent="-342900">
              <a:spcBef>
                <a:spcPct val="20000"/>
              </a:spcBef>
              <a:buFont typeface="Arial"/>
              <a:buChar char="•"/>
            </a:pPr>
            <a:r>
              <a:rPr lang="en-US" sz="2000" dirty="0">
                <a:solidFill>
                  <a:srgbClr val="2D637F"/>
                </a:solidFill>
                <a:latin typeface="Lucida Grande"/>
                <a:cs typeface="Lucida Grande"/>
              </a:rPr>
              <a:t>Curtailment of production facilities (</a:t>
            </a:r>
            <a:r>
              <a:rPr lang="en-US" sz="2000" baseline="30000" dirty="0">
                <a:solidFill>
                  <a:srgbClr val="2D637F"/>
                </a:solidFill>
                <a:latin typeface="Lucida Grande"/>
                <a:cs typeface="Lucida Grande"/>
              </a:rPr>
              <a:t>99m</a:t>
            </a:r>
            <a:r>
              <a:rPr lang="en-US" sz="2000" dirty="0">
                <a:solidFill>
                  <a:srgbClr val="2D637F"/>
                </a:solidFill>
                <a:latin typeface="Lucida Grande"/>
                <a:cs typeface="Lucida Grande"/>
              </a:rPr>
              <a:t>Tc) </a:t>
            </a:r>
          </a:p>
          <a:p>
            <a:pPr marL="800100" lvl="1" indent="-342900">
              <a:spcBef>
                <a:spcPct val="20000"/>
              </a:spcBef>
              <a:buFont typeface="Arial"/>
              <a:buChar char="•"/>
            </a:pPr>
            <a:r>
              <a:rPr lang="en-US" sz="2000" dirty="0">
                <a:solidFill>
                  <a:srgbClr val="2D637F"/>
                </a:solidFill>
                <a:latin typeface="Lucida Grande"/>
                <a:cs typeface="Lucida Grande"/>
              </a:rPr>
              <a:t>Thermal reactor issues</a:t>
            </a:r>
          </a:p>
          <a:p>
            <a:pPr marL="1257300" lvl="2" indent="-342900">
              <a:spcBef>
                <a:spcPct val="20000"/>
              </a:spcBef>
              <a:buFont typeface="Arial"/>
              <a:buChar char="•"/>
            </a:pPr>
            <a:r>
              <a:rPr lang="en-US" sz="2000" dirty="0">
                <a:solidFill>
                  <a:srgbClr val="2D637F"/>
                </a:solidFill>
                <a:latin typeface="Lucida Grande"/>
                <a:cs typeface="Lucida Grande"/>
              </a:rPr>
              <a:t>Low yield</a:t>
            </a:r>
          </a:p>
          <a:p>
            <a:pPr marL="1257300" lvl="2" indent="-342900">
              <a:spcBef>
                <a:spcPct val="20000"/>
              </a:spcBef>
              <a:buFont typeface="Arial"/>
              <a:buChar char="•"/>
            </a:pPr>
            <a:r>
              <a:rPr lang="en-US" sz="2000" dirty="0">
                <a:solidFill>
                  <a:srgbClr val="2D637F"/>
                </a:solidFill>
                <a:latin typeface="Lucida Grande"/>
                <a:cs typeface="Lucida Grande"/>
              </a:rPr>
              <a:t>Difficult radiochemical purification</a:t>
            </a:r>
          </a:p>
          <a:p>
            <a:pPr marL="1257300" lvl="2" indent="-342900">
              <a:spcBef>
                <a:spcPct val="20000"/>
              </a:spcBef>
              <a:buFont typeface="Arial"/>
              <a:buChar char="•"/>
            </a:pPr>
            <a:r>
              <a:rPr lang="en-US" sz="2000" dirty="0">
                <a:solidFill>
                  <a:srgbClr val="2D637F"/>
                </a:solidFill>
                <a:latin typeface="Lucida Grande"/>
                <a:cs typeface="Lucida Grande"/>
              </a:rPr>
              <a:t>Feasibility &amp; </a:t>
            </a:r>
            <a:r>
              <a:rPr lang="en-US" sz="2000" dirty="0" err="1">
                <a:solidFill>
                  <a:srgbClr val="2D637F"/>
                </a:solidFill>
                <a:latin typeface="Lucida Grande"/>
                <a:cs typeface="Lucida Grande"/>
              </a:rPr>
              <a:t>deployability</a:t>
            </a:r>
            <a:endParaRPr lang="en-US" sz="2000" dirty="0">
              <a:solidFill>
                <a:srgbClr val="2D637F"/>
              </a:solidFill>
              <a:latin typeface="Lucida Grande"/>
              <a:cs typeface="Lucida Grande"/>
            </a:endParaRPr>
          </a:p>
          <a:p>
            <a:pPr marL="1257300" lvl="2" indent="-342900">
              <a:spcBef>
                <a:spcPct val="20000"/>
              </a:spcBef>
              <a:buFont typeface="Arial"/>
              <a:buChar char="•"/>
            </a:pPr>
            <a:endParaRPr lang="en-US" sz="2000" dirty="0">
              <a:solidFill>
                <a:srgbClr val="2D637F"/>
              </a:solidFill>
              <a:latin typeface="Lucida Grande"/>
              <a:cs typeface="Lucida Grande"/>
            </a:endParaRPr>
          </a:p>
          <a:p>
            <a:pPr marL="1257300" lvl="2" indent="-342900">
              <a:spcBef>
                <a:spcPct val="20000"/>
              </a:spcBef>
              <a:buFont typeface="Arial"/>
              <a:buChar char="•"/>
            </a:pPr>
            <a:endParaRPr lang="en-US" sz="2000" dirty="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6" name="Title 1">
            <a:extLst>
              <a:ext uri="{FF2B5EF4-FFF2-40B4-BE49-F238E27FC236}">
                <a16:creationId xmlns:a16="http://schemas.microsoft.com/office/drawing/2014/main" id="{509DD1F7-0ECA-48D6-88FC-9D6DFC488EF4}"/>
              </a:ext>
            </a:extLst>
          </p:cNvPr>
          <p:cNvSpPr>
            <a:spLocks noGrp="1"/>
          </p:cNvSpPr>
          <p:nvPr>
            <p:ph type="title"/>
          </p:nvPr>
        </p:nvSpPr>
        <p:spPr>
          <a:xfrm>
            <a:off x="457200" y="245444"/>
            <a:ext cx="7766050" cy="1150353"/>
          </a:xfrm>
        </p:spPr>
        <p:txBody>
          <a:bodyPr/>
          <a:lstStyle/>
          <a:p>
            <a:pPr lvl="0">
              <a:defRPr/>
            </a:pPr>
            <a:r>
              <a:rPr lang="en-US" dirty="0"/>
              <a:t>Nuclear Medicine in the U.S.</a:t>
            </a:r>
          </a:p>
        </p:txBody>
      </p:sp>
      <p:sp>
        <p:nvSpPr>
          <p:cNvPr id="4" name="Rectangle 3">
            <a:extLst>
              <a:ext uri="{FF2B5EF4-FFF2-40B4-BE49-F238E27FC236}">
                <a16:creationId xmlns:a16="http://schemas.microsoft.com/office/drawing/2014/main" id="{BFB39E47-3A79-4397-8097-DDB9A71FFDC1}"/>
              </a:ext>
            </a:extLst>
          </p:cNvPr>
          <p:cNvSpPr/>
          <p:nvPr/>
        </p:nvSpPr>
        <p:spPr>
          <a:xfrm>
            <a:off x="212035" y="4999383"/>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Why do we keep doing this?</a:t>
            </a:r>
          </a:p>
        </p:txBody>
      </p:sp>
      <p:sp>
        <p:nvSpPr>
          <p:cNvPr id="9" name="Rectangle 8">
            <a:extLst>
              <a:ext uri="{FF2B5EF4-FFF2-40B4-BE49-F238E27FC236}">
                <a16:creationId xmlns:a16="http://schemas.microsoft.com/office/drawing/2014/main" id="{84C728C4-B84A-4A82-851A-D609FAABA32B}"/>
              </a:ext>
            </a:extLst>
          </p:cNvPr>
          <p:cNvSpPr/>
          <p:nvPr/>
        </p:nvSpPr>
        <p:spPr>
          <a:xfrm>
            <a:off x="4678018" y="4999383"/>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How can we improve this?</a:t>
            </a:r>
          </a:p>
        </p:txBody>
      </p:sp>
      <p:sp>
        <p:nvSpPr>
          <p:cNvPr id="7" name="Rectangle 6">
            <a:extLst>
              <a:ext uri="{FF2B5EF4-FFF2-40B4-BE49-F238E27FC236}">
                <a16:creationId xmlns:a16="http://schemas.microsoft.com/office/drawing/2014/main" id="{77CBD3AC-500E-47C8-A8EF-B99ECBB92141}"/>
              </a:ext>
            </a:extLst>
          </p:cNvPr>
          <p:cNvSpPr/>
          <p:nvPr/>
        </p:nvSpPr>
        <p:spPr>
          <a:xfrm>
            <a:off x="0" y="1649711"/>
            <a:ext cx="9034670" cy="4373401"/>
          </a:xfrm>
          <a:prstGeom prst="rect">
            <a:avLst/>
          </a:prstGeom>
          <a:solidFill>
            <a:schemeClr val="bg1">
              <a:alpha val="9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D14583-8864-45A3-9996-A25E0DD58740}"/>
              </a:ext>
            </a:extLst>
          </p:cNvPr>
          <p:cNvSpPr/>
          <p:nvPr/>
        </p:nvSpPr>
        <p:spPr>
          <a:xfrm>
            <a:off x="2390361" y="3583057"/>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…and new paradigms for isotope production!</a:t>
            </a:r>
          </a:p>
        </p:txBody>
      </p:sp>
      <p:sp>
        <p:nvSpPr>
          <p:cNvPr id="13" name="Rectangle 12">
            <a:extLst>
              <a:ext uri="{FF2B5EF4-FFF2-40B4-BE49-F238E27FC236}">
                <a16:creationId xmlns:a16="http://schemas.microsoft.com/office/drawing/2014/main" id="{0372F6F6-0451-4350-A9D7-63DD5247B342}"/>
              </a:ext>
            </a:extLst>
          </p:cNvPr>
          <p:cNvSpPr/>
          <p:nvPr/>
        </p:nvSpPr>
        <p:spPr>
          <a:xfrm>
            <a:off x="2390361" y="2166731"/>
            <a:ext cx="4253948" cy="944217"/>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Novel isotopes…</a:t>
            </a:r>
          </a:p>
        </p:txBody>
      </p:sp>
    </p:spTree>
    <p:extLst>
      <p:ext uri="{BB962C8B-B14F-4D97-AF65-F5344CB8AC3E}">
        <p14:creationId xmlns:p14="http://schemas.microsoft.com/office/powerpoint/2010/main" val="2492964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F709-148F-46A7-8864-4DC7C01208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F2536D-0B0F-46BC-A604-A4960F5FAB92}"/>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4A8289AF-28DD-49F4-B9C1-54F25B8063E8}"/>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19D3B475-E233-484A-82EF-AD10A74972FF}"/>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2EDF5DC6-4292-4CB3-BBE5-1648B10A98CD}"/>
              </a:ext>
            </a:extLst>
          </p:cNvPr>
          <p:cNvPicPr>
            <a:picLocks noChangeAspect="1"/>
          </p:cNvPicPr>
          <p:nvPr/>
        </p:nvPicPr>
        <p:blipFill>
          <a:blip r:embed="rId2"/>
          <a:stretch>
            <a:fillRect/>
          </a:stretch>
        </p:blipFill>
        <p:spPr>
          <a:xfrm>
            <a:off x="1289181" y="0"/>
            <a:ext cx="6565637" cy="6858000"/>
          </a:xfrm>
          <a:prstGeom prst="rect">
            <a:avLst/>
          </a:prstGeom>
        </p:spPr>
      </p:pic>
    </p:spTree>
    <p:extLst>
      <p:ext uri="{BB962C8B-B14F-4D97-AF65-F5344CB8AC3E}">
        <p14:creationId xmlns:p14="http://schemas.microsoft.com/office/powerpoint/2010/main" val="311858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1F824-93E9-4CE7-9D9E-14C8C2F363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92CC23-0A82-4D3F-A183-D22BC0A39D29}"/>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8D59B098-0E85-49A5-8556-8674BC2AB382}"/>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CCA89D3E-B362-4A63-8DF5-8A1DFA185B45}"/>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AD8628C2-90F6-4FCB-BCC6-248B1EA7BB1E}"/>
              </a:ext>
            </a:extLst>
          </p:cNvPr>
          <p:cNvPicPr>
            <a:picLocks noChangeAspect="1"/>
          </p:cNvPicPr>
          <p:nvPr/>
        </p:nvPicPr>
        <p:blipFill>
          <a:blip r:embed="rId2"/>
          <a:stretch>
            <a:fillRect/>
          </a:stretch>
        </p:blipFill>
        <p:spPr>
          <a:xfrm>
            <a:off x="1523129" y="0"/>
            <a:ext cx="6097742" cy="6858000"/>
          </a:xfrm>
          <a:prstGeom prst="rect">
            <a:avLst/>
          </a:prstGeom>
        </p:spPr>
      </p:pic>
    </p:spTree>
    <p:extLst>
      <p:ext uri="{BB962C8B-B14F-4D97-AF65-F5344CB8AC3E}">
        <p14:creationId xmlns:p14="http://schemas.microsoft.com/office/powerpoint/2010/main" val="4167620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E0FE-5095-42BF-A174-511A93DE7A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1722D8-5219-4486-9E9E-6456DEB06C49}"/>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DDEC586A-E509-4D08-8B4C-604F89F06DD2}"/>
              </a:ext>
            </a:extLst>
          </p:cNvPr>
          <p:cNvSpPr>
            <a:spLocks noGrp="1"/>
          </p:cNvSpPr>
          <p:nvPr>
            <p:ph idx="13"/>
          </p:nvPr>
        </p:nvSpPr>
        <p:spPr/>
        <p:txBody>
          <a:bodyPr/>
          <a:lstStyle/>
          <a:p>
            <a:endParaRPr lang="en-US"/>
          </a:p>
        </p:txBody>
      </p:sp>
      <p:sp>
        <p:nvSpPr>
          <p:cNvPr id="5" name="Content Placeholder 4">
            <a:extLst>
              <a:ext uri="{FF2B5EF4-FFF2-40B4-BE49-F238E27FC236}">
                <a16:creationId xmlns:a16="http://schemas.microsoft.com/office/drawing/2014/main" id="{3E1D2705-5095-4032-A2BC-09352F5DAA5F}"/>
              </a:ext>
            </a:extLst>
          </p:cNvPr>
          <p:cNvSpPr>
            <a:spLocks noGrp="1"/>
          </p:cNvSpPr>
          <p:nvPr>
            <p:ph idx="14"/>
          </p:nvPr>
        </p:nvSpPr>
        <p:spPr/>
        <p:txBody>
          <a:bodyPr/>
          <a:lstStyle/>
          <a:p>
            <a:endParaRPr lang="en-US"/>
          </a:p>
        </p:txBody>
      </p:sp>
      <p:pic>
        <p:nvPicPr>
          <p:cNvPr id="6" name="Picture 5">
            <a:extLst>
              <a:ext uri="{FF2B5EF4-FFF2-40B4-BE49-F238E27FC236}">
                <a16:creationId xmlns:a16="http://schemas.microsoft.com/office/drawing/2014/main" id="{81ADB70A-50F9-4B08-A60F-35D954D378BD}"/>
              </a:ext>
            </a:extLst>
          </p:cNvPr>
          <p:cNvPicPr>
            <a:picLocks noChangeAspect="1"/>
          </p:cNvPicPr>
          <p:nvPr/>
        </p:nvPicPr>
        <p:blipFill>
          <a:blip r:embed="rId2"/>
          <a:stretch>
            <a:fillRect/>
          </a:stretch>
        </p:blipFill>
        <p:spPr>
          <a:xfrm>
            <a:off x="1912017" y="0"/>
            <a:ext cx="5319965" cy="6858000"/>
          </a:xfrm>
          <a:prstGeom prst="rect">
            <a:avLst/>
          </a:prstGeom>
        </p:spPr>
      </p:pic>
    </p:spTree>
    <p:extLst>
      <p:ext uri="{BB962C8B-B14F-4D97-AF65-F5344CB8AC3E}">
        <p14:creationId xmlns:p14="http://schemas.microsoft.com/office/powerpoint/2010/main" val="126807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FEC74A-BEDC-463E-B22D-B306E6D064DD}"/>
              </a:ext>
            </a:extLst>
          </p:cNvPr>
          <p:cNvSpPr/>
          <p:nvPr/>
        </p:nvSpPr>
        <p:spPr>
          <a:xfrm>
            <a:off x="4467225" y="5999113"/>
            <a:ext cx="4572000" cy="954107"/>
          </a:xfrm>
          <a:prstGeom prst="rect">
            <a:avLst/>
          </a:prstGeom>
        </p:spPr>
        <p:txBody>
          <a:bodyPr>
            <a:spAutoFit/>
          </a:bodyPr>
          <a:lstStyle/>
          <a:p>
            <a:r>
              <a:rPr lang="en-US" sz="1400" dirty="0">
                <a:solidFill>
                  <a:schemeClr val="bg1"/>
                </a:solidFill>
              </a:rPr>
              <a:t>S. A. Graves, P. A. Ellison, T. E. Barnhart, H. F. </a:t>
            </a:r>
            <a:r>
              <a:rPr lang="en-US" sz="1400" dirty="0" err="1">
                <a:solidFill>
                  <a:schemeClr val="bg1"/>
                </a:solidFill>
              </a:rPr>
              <a:t>Valdovinos</a:t>
            </a:r>
            <a:r>
              <a:rPr lang="en-US" sz="1400" dirty="0">
                <a:solidFill>
                  <a:schemeClr val="bg1"/>
                </a:solidFill>
              </a:rPr>
              <a:t>, E. R. Birnbaum, F. M. </a:t>
            </a:r>
            <a:r>
              <a:rPr lang="en-US" sz="1400" dirty="0" err="1">
                <a:solidFill>
                  <a:schemeClr val="bg1"/>
                </a:solidFill>
              </a:rPr>
              <a:t>Nortier</a:t>
            </a:r>
            <a:r>
              <a:rPr lang="en-US" sz="1400" dirty="0">
                <a:solidFill>
                  <a:schemeClr val="bg1"/>
                </a:solidFill>
              </a:rPr>
              <a:t>, R. J. </a:t>
            </a:r>
            <a:r>
              <a:rPr lang="en-US" sz="1400" dirty="0" err="1">
                <a:solidFill>
                  <a:schemeClr val="bg1"/>
                </a:solidFill>
              </a:rPr>
              <a:t>Nickles</a:t>
            </a:r>
            <a:r>
              <a:rPr lang="en-US" sz="1400" dirty="0">
                <a:solidFill>
                  <a:schemeClr val="bg1"/>
                </a:solidFill>
              </a:rPr>
              <a:t>, and J. W. Engle, </a:t>
            </a:r>
            <a:r>
              <a:rPr lang="en-US" sz="1400" i="1" dirty="0" err="1">
                <a:solidFill>
                  <a:schemeClr val="bg1"/>
                </a:solidFill>
              </a:rPr>
              <a:t>Nucl</a:t>
            </a:r>
            <a:r>
              <a:rPr lang="en-US" sz="1400" i="1" dirty="0">
                <a:solidFill>
                  <a:schemeClr val="bg1"/>
                </a:solidFill>
              </a:rPr>
              <a:t>. Instruments Methods Phys. Res. Sect. B Beam Interact. with Mater. Atoms</a:t>
            </a:r>
            <a:r>
              <a:rPr lang="en-US" sz="1400" dirty="0">
                <a:solidFill>
                  <a:schemeClr val="bg1"/>
                </a:solidFill>
              </a:rPr>
              <a:t>, vol. 386, pp. 44–53, Nov. 2016.</a:t>
            </a:r>
          </a:p>
        </p:txBody>
      </p:sp>
      <p:pic>
        <p:nvPicPr>
          <p:cNvPr id="2" name="Picture 1">
            <a:extLst>
              <a:ext uri="{FF2B5EF4-FFF2-40B4-BE49-F238E27FC236}">
                <a16:creationId xmlns:a16="http://schemas.microsoft.com/office/drawing/2014/main" id="{E2C68525-DDEB-4B85-A02A-D2ABAE213AF6}"/>
              </a:ext>
            </a:extLst>
          </p:cNvPr>
          <p:cNvPicPr>
            <a:picLocks noChangeAspect="1"/>
          </p:cNvPicPr>
          <p:nvPr/>
        </p:nvPicPr>
        <p:blipFill>
          <a:blip r:embed="rId3"/>
          <a:stretch>
            <a:fillRect/>
          </a:stretch>
        </p:blipFill>
        <p:spPr>
          <a:xfrm>
            <a:off x="1673235" y="0"/>
            <a:ext cx="5797530" cy="5999113"/>
          </a:xfrm>
          <a:prstGeom prst="rect">
            <a:avLst/>
          </a:prstGeom>
        </p:spPr>
      </p:pic>
    </p:spTree>
    <p:extLst>
      <p:ext uri="{BB962C8B-B14F-4D97-AF65-F5344CB8AC3E}">
        <p14:creationId xmlns:p14="http://schemas.microsoft.com/office/powerpoint/2010/main" val="41808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0.1|0.1|0.1|0.1|0.1|0.2|0.1|0.1|0.1"/>
</p:tagLst>
</file>

<file path=ppt/tags/tag2.xml><?xml version="1.0" encoding="utf-8"?>
<p:tagLst xmlns:a="http://schemas.openxmlformats.org/drawingml/2006/main" xmlns:r="http://schemas.openxmlformats.org/officeDocument/2006/relationships" xmlns:p="http://schemas.openxmlformats.org/presentationml/2006/main">
  <p:tag name="TIMING" val="|0|0.1|0.1|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2|0.3"/>
</p:tagLst>
</file>

<file path=ppt/tags/tag6.xml><?xml version="1.0" encoding="utf-8"?>
<p:tagLst xmlns:a="http://schemas.openxmlformats.org/drawingml/2006/main" xmlns:r="http://schemas.openxmlformats.org/officeDocument/2006/relationships" xmlns:p="http://schemas.openxmlformats.org/presentationml/2006/main">
  <p:tag name="TIMING" val="|0.4|0.2"/>
</p:tagLst>
</file>

<file path=ppt/tags/tag7.xml><?xml version="1.0" encoding="utf-8"?>
<p:tagLst xmlns:a="http://schemas.openxmlformats.org/drawingml/2006/main" xmlns:r="http://schemas.openxmlformats.org/officeDocument/2006/relationships" xmlns:p="http://schemas.openxmlformats.org/presentationml/2006/main">
  <p:tag name="TIMING" val="|0.4|0.2"/>
</p:tagLst>
</file>

<file path=ppt/tags/tag8.xml><?xml version="1.0" encoding="utf-8"?>
<p:tagLst xmlns:a="http://schemas.openxmlformats.org/drawingml/2006/main" xmlns:r="http://schemas.openxmlformats.org/officeDocument/2006/relationships" xmlns:p="http://schemas.openxmlformats.org/presentationml/2006/main">
  <p:tag name="TIMING" val="|0|0.1|0.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35944</TotalTime>
  <Words>3234</Words>
  <Application>Microsoft Office PowerPoint</Application>
  <PresentationFormat>On-screen Show (4:3)</PresentationFormat>
  <Paragraphs>522</Paragraphs>
  <Slides>93</Slides>
  <Notes>46</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1" baseType="lpstr">
      <vt:lpstr>Adobe Garamond Pro Bold</vt:lpstr>
      <vt:lpstr>Arial</vt:lpstr>
      <vt:lpstr>Calibri</vt:lpstr>
      <vt:lpstr>Georgia</vt:lpstr>
      <vt:lpstr>Lucida Grande</vt:lpstr>
      <vt:lpstr>Wingdings</vt:lpstr>
      <vt:lpstr>Custom Design</vt:lpstr>
      <vt:lpstr>Equation</vt:lpstr>
      <vt:lpstr>Nuclear Excitation Functions for Production of Novel Medical Radionuclides</vt:lpstr>
      <vt:lpstr>Overview</vt:lpstr>
      <vt:lpstr>Background &amp; History of Nuclear Medicine</vt:lpstr>
      <vt:lpstr>Nuclear Medicine in the U.S.</vt:lpstr>
      <vt:lpstr>Nuclear Medicine in the U.S.</vt:lpstr>
      <vt:lpstr>Nuclear Medicine in the U.S.</vt:lpstr>
      <vt:lpstr>Nuclear Medicine in the U.S.</vt:lpstr>
      <vt:lpstr>Nuclear Medicine in the U.S.</vt:lpstr>
      <vt:lpstr>Nuclear Medicine in the U.S.</vt:lpstr>
      <vt:lpstr>Some perspective</vt:lpstr>
      <vt:lpstr>Some perspective</vt:lpstr>
      <vt:lpstr>Some perspective</vt:lpstr>
      <vt:lpstr>Some perspective</vt:lpstr>
      <vt:lpstr>Overview</vt:lpstr>
      <vt:lpstr>Theory</vt:lpstr>
      <vt:lpstr>64Cu and 47Sc (n,p) Cross-Section Measurements</vt:lpstr>
      <vt:lpstr>Medical Applications</vt:lpstr>
      <vt:lpstr>The UC Berkeley High Flux Neutron Generator</vt:lpstr>
      <vt:lpstr>Why (n,p) via DD neutrons?</vt:lpstr>
      <vt:lpstr>The UC Berkeley High Flux Neutron Generator</vt:lpstr>
      <vt:lpstr>The UC Berkeley High Flux Neutron Generator</vt:lpstr>
      <vt:lpstr>The UC Berkeley High Flux Neutron Generator</vt:lpstr>
      <vt:lpstr>Relative Activation Measurements</vt:lpstr>
      <vt:lpstr>Relative Activation Measurements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Stacked-target Charged Particle Excitation Functions</vt:lpstr>
      <vt:lpstr>Why charged particle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Stacked-target Charged Particle Excitation Functions</vt:lpstr>
      <vt:lpstr>Measurements @ LANL – Nb(p,x) </vt:lpstr>
      <vt:lpstr>Measurements @ LANL – Nb(p,x) </vt:lpstr>
      <vt:lpstr>Measurements @ LANL – Nb(p,x) </vt:lpstr>
      <vt:lpstr>Measurements @ LANL – Nb(p,x) </vt:lpstr>
      <vt:lpstr>Measurements @ LANL – Nb(p,x) </vt:lpstr>
      <vt:lpstr>PowerPoint Presentation</vt:lpstr>
      <vt:lpstr>PowerPoint Presentation</vt:lpstr>
      <vt:lpstr>PowerPoint Presentation</vt:lpstr>
      <vt:lpstr>PowerPoint Presentation</vt:lpstr>
      <vt:lpstr>PowerPoint Presentation</vt:lpstr>
      <vt:lpstr>PowerPoint Presentation</vt:lpstr>
      <vt:lpstr>Summary</vt:lpstr>
      <vt:lpstr>Path Forward</vt:lpstr>
      <vt:lpstr>Thank you!</vt:lpstr>
      <vt:lpstr>Extra Slides</vt:lpstr>
      <vt:lpstr>Cross-Section Systematics</vt:lpstr>
      <vt:lpstr>PowerPoint Presentation</vt:lpstr>
      <vt:lpstr>Decay Schemes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Granddaughter Decay Spectroscopy</vt:lpstr>
      <vt:lpstr>PowerPoint Presentation</vt:lpstr>
      <vt:lpstr>PowerPoint Presentation</vt:lpstr>
      <vt:lpstr>PowerPoint Presentation</vt:lpstr>
      <vt:lpstr>PowerPoint Presentation</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Steven Voyles</dc:creator>
  <cp:lastModifiedBy>Andrew Steven Voyles</cp:lastModifiedBy>
  <cp:revision>614</cp:revision>
  <dcterms:created xsi:type="dcterms:W3CDTF">2013-01-15T19:08:57Z</dcterms:created>
  <dcterms:modified xsi:type="dcterms:W3CDTF">2017-08-04T21:51:04Z</dcterms:modified>
</cp:coreProperties>
</file>